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9" r:id="rId12"/>
    <p:sldId id="270" r:id="rId13"/>
    <p:sldId id="271" r:id="rId14"/>
    <p:sldId id="268" r:id="rId15"/>
    <p:sldId id="272" r:id="rId16"/>
    <p:sldId id="273" r:id="rId17"/>
    <p:sldId id="274" r:id="rId18"/>
    <p:sldId id="259"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p:scale>
          <a:sx n="60" d="100"/>
          <a:sy n="60" d="100"/>
        </p:scale>
        <p:origin x="73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E1D4F-4A0B-4A4F-B08B-F89DFF6DB38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tr-TR"/>
        </a:p>
      </dgm:t>
    </dgm:pt>
    <dgm:pt modelId="{FD7E4B63-1316-4250-A61B-CEE06BF406CB}">
      <dgm:prSet phldrT="[Text]" custT="1"/>
      <dgm:spPr/>
      <dgm:t>
        <a:bodyPr/>
        <a:lstStyle/>
        <a:p>
          <a:pPr algn="l"/>
          <a:r>
            <a:rPr lang="tr-TR" altLang="tr-TR" sz="1400" b="1" dirty="0"/>
            <a:t>Türkiye için OG Dağıtım Şebekesine Etkinin Ortaya Konması</a:t>
          </a:r>
          <a:endParaRPr lang="tr-TR" sz="1400" b="1" dirty="0"/>
        </a:p>
      </dgm:t>
    </dgm:pt>
    <dgm:pt modelId="{F4002CC0-7430-4EA5-A582-1983EA2BD29F}" type="parTrans" cxnId="{941D1E9A-EB77-4512-94F8-32F0AC274206}">
      <dgm:prSet/>
      <dgm:spPr/>
      <dgm:t>
        <a:bodyPr/>
        <a:lstStyle/>
        <a:p>
          <a:endParaRPr lang="tr-TR" sz="1400"/>
        </a:p>
      </dgm:t>
    </dgm:pt>
    <dgm:pt modelId="{144E6651-3567-4A73-8CC1-259B4768A744}" type="sibTrans" cxnId="{941D1E9A-EB77-4512-94F8-32F0AC274206}">
      <dgm:prSet/>
      <dgm:spPr/>
      <dgm:t>
        <a:bodyPr/>
        <a:lstStyle/>
        <a:p>
          <a:endParaRPr lang="tr-TR" sz="1400"/>
        </a:p>
      </dgm:t>
    </dgm:pt>
    <dgm:pt modelId="{4F87F648-1882-4E78-8744-54292C7A1C31}">
      <dgm:prSet phldrT="[Text]" custT="1"/>
      <dgm:spPr/>
      <dgm:t>
        <a:bodyPr/>
        <a:lstStyle/>
        <a:p>
          <a:pPr>
            <a:spcAft>
              <a:spcPts val="600"/>
            </a:spcAft>
          </a:pPr>
          <a:r>
            <a:rPr lang="tr-TR" sz="1400" dirty="0"/>
            <a:t>Bir  büyük şehrin metropolünün incelenmesi</a:t>
          </a:r>
        </a:p>
      </dgm:t>
    </dgm:pt>
    <dgm:pt modelId="{DF694D2F-1C39-447A-829D-0AA1C3517E43}" type="parTrans" cxnId="{CC9647E7-A814-41AC-A427-09BEBB7B9954}">
      <dgm:prSet/>
      <dgm:spPr/>
      <dgm:t>
        <a:bodyPr/>
        <a:lstStyle/>
        <a:p>
          <a:endParaRPr lang="tr-TR" sz="1400"/>
        </a:p>
      </dgm:t>
    </dgm:pt>
    <dgm:pt modelId="{E39DAE99-E0A5-4796-A309-49520DDA7B6D}" type="sibTrans" cxnId="{CC9647E7-A814-41AC-A427-09BEBB7B9954}">
      <dgm:prSet/>
      <dgm:spPr/>
      <dgm:t>
        <a:bodyPr/>
        <a:lstStyle/>
        <a:p>
          <a:endParaRPr lang="tr-TR" sz="1400"/>
        </a:p>
      </dgm:t>
    </dgm:pt>
    <dgm:pt modelId="{01E00ACD-6CA9-42E7-8FBB-453F3A6159F4}">
      <dgm:prSet phldrT="[Text]" custT="1"/>
      <dgm:spPr/>
      <dgm:t>
        <a:bodyPr/>
        <a:lstStyle/>
        <a:p>
          <a:pPr algn="l"/>
          <a:r>
            <a:rPr lang="tr-TR" altLang="tr-TR" sz="1400" b="1" dirty="0"/>
            <a:t>Gerçek SCADA Verileri ile Modelleme</a:t>
          </a:r>
          <a:endParaRPr lang="tr-TR" sz="1400" b="1" dirty="0"/>
        </a:p>
      </dgm:t>
    </dgm:pt>
    <dgm:pt modelId="{91334A1E-2E71-431C-99D6-0BD88BF3AD64}" type="parTrans" cxnId="{5D394F9B-8D16-4DC6-BE30-98627A25091A}">
      <dgm:prSet/>
      <dgm:spPr/>
      <dgm:t>
        <a:bodyPr/>
        <a:lstStyle/>
        <a:p>
          <a:endParaRPr lang="tr-TR" sz="1400"/>
        </a:p>
      </dgm:t>
    </dgm:pt>
    <dgm:pt modelId="{43D74CAF-AA3D-4BB8-8D62-1171E4445A08}" type="sibTrans" cxnId="{5D394F9B-8D16-4DC6-BE30-98627A25091A}">
      <dgm:prSet/>
      <dgm:spPr/>
      <dgm:t>
        <a:bodyPr/>
        <a:lstStyle/>
        <a:p>
          <a:endParaRPr lang="tr-TR" sz="1400"/>
        </a:p>
      </dgm:t>
    </dgm:pt>
    <dgm:pt modelId="{E38D7797-6B19-4F4A-B3DF-4C8FDCF76AA6}">
      <dgm:prSet phldrT="[Text]" custT="1"/>
      <dgm:spPr/>
      <dgm:t>
        <a:bodyPr/>
        <a:lstStyle/>
        <a:p>
          <a:pPr>
            <a:spcAft>
              <a:spcPts val="600"/>
            </a:spcAft>
          </a:pPr>
          <a:r>
            <a:rPr lang="tr-TR" sz="1400" dirty="0"/>
            <a:t>Manevra yapılan tek-hat şemalarının Digsilent’ ta çizilmesi</a:t>
          </a:r>
        </a:p>
      </dgm:t>
    </dgm:pt>
    <dgm:pt modelId="{FABD27BB-109C-4D17-A799-D15E358C17B1}" type="parTrans" cxnId="{19C63364-62D9-44DF-93AE-D53D6DE34C3E}">
      <dgm:prSet/>
      <dgm:spPr/>
      <dgm:t>
        <a:bodyPr/>
        <a:lstStyle/>
        <a:p>
          <a:endParaRPr lang="tr-TR" sz="1400"/>
        </a:p>
      </dgm:t>
    </dgm:pt>
    <dgm:pt modelId="{5066F6C5-6CF1-460C-97A4-D7044EAC599F}" type="sibTrans" cxnId="{19C63364-62D9-44DF-93AE-D53D6DE34C3E}">
      <dgm:prSet/>
      <dgm:spPr/>
      <dgm:t>
        <a:bodyPr/>
        <a:lstStyle/>
        <a:p>
          <a:endParaRPr lang="tr-TR" sz="1400"/>
        </a:p>
      </dgm:t>
    </dgm:pt>
    <dgm:pt modelId="{1097AD3C-A55E-4296-8374-998B3A243D85}">
      <dgm:prSet phldrT="[Text]" custT="1"/>
      <dgm:spPr/>
      <dgm:t>
        <a:bodyPr/>
        <a:lstStyle/>
        <a:p>
          <a:pPr>
            <a:spcAft>
              <a:spcPts val="600"/>
            </a:spcAft>
          </a:pPr>
          <a:r>
            <a:rPr lang="tr-TR" sz="1400" dirty="0"/>
            <a:t>SCADA’ dan tüm OG yüklerinin elde edilmesi ve modele eklenmesi</a:t>
          </a:r>
        </a:p>
      </dgm:t>
    </dgm:pt>
    <dgm:pt modelId="{B0F46CA0-16D0-4496-B40A-16E8F1826BAD}" type="parTrans" cxnId="{3CD630EE-81D9-43A5-92FC-594124569BA7}">
      <dgm:prSet/>
      <dgm:spPr/>
      <dgm:t>
        <a:bodyPr/>
        <a:lstStyle/>
        <a:p>
          <a:endParaRPr lang="tr-TR" sz="1400"/>
        </a:p>
      </dgm:t>
    </dgm:pt>
    <dgm:pt modelId="{34DB8863-0028-4DAD-ACEC-92479E79CD15}" type="sibTrans" cxnId="{3CD630EE-81D9-43A5-92FC-594124569BA7}">
      <dgm:prSet/>
      <dgm:spPr/>
      <dgm:t>
        <a:bodyPr/>
        <a:lstStyle/>
        <a:p>
          <a:endParaRPr lang="tr-TR" sz="1400"/>
        </a:p>
      </dgm:t>
    </dgm:pt>
    <dgm:pt modelId="{8E60FAFE-5096-4BCF-9C75-8B01773EF6F5}">
      <dgm:prSet phldrT="[Text]" custT="1"/>
      <dgm:spPr/>
      <dgm:t>
        <a:bodyPr/>
        <a:lstStyle/>
        <a:p>
          <a:pPr algn="l"/>
          <a:r>
            <a:rPr lang="tr-TR" altLang="tr-TR" sz="1400" b="1" dirty="0"/>
            <a:t>Reaktif  Destek Durumunda Şebekeye Etkisinin İncelenmesi</a:t>
          </a:r>
          <a:endParaRPr lang="tr-TR" sz="1400" b="1" dirty="0"/>
        </a:p>
      </dgm:t>
    </dgm:pt>
    <dgm:pt modelId="{01A31059-47D2-42CC-A2EE-E08010B3ACC0}" type="parTrans" cxnId="{3A81E32E-9B80-4328-93B7-D4C607D77B39}">
      <dgm:prSet/>
      <dgm:spPr/>
      <dgm:t>
        <a:bodyPr/>
        <a:lstStyle/>
        <a:p>
          <a:endParaRPr lang="tr-TR" sz="1400"/>
        </a:p>
      </dgm:t>
    </dgm:pt>
    <dgm:pt modelId="{BA98B403-7D7A-485D-830C-C5DB81549472}" type="sibTrans" cxnId="{3A81E32E-9B80-4328-93B7-D4C607D77B39}">
      <dgm:prSet/>
      <dgm:spPr/>
      <dgm:t>
        <a:bodyPr/>
        <a:lstStyle/>
        <a:p>
          <a:endParaRPr lang="tr-TR" sz="1400"/>
        </a:p>
      </dgm:t>
    </dgm:pt>
    <dgm:pt modelId="{568F6304-7612-437F-9736-EF9D7BB6760A}">
      <dgm:prSet phldrT="[Text]" custT="1"/>
      <dgm:spPr/>
      <dgm:t>
        <a:bodyPr/>
        <a:lstStyle/>
        <a:p>
          <a:pPr>
            <a:spcAft>
              <a:spcPts val="600"/>
            </a:spcAft>
          </a:pPr>
          <a:r>
            <a:rPr lang="tr-TR" sz="1400" dirty="0"/>
            <a:t>Reaktif destek için güç faktörünün belirlenmesi</a:t>
          </a:r>
        </a:p>
      </dgm:t>
    </dgm:pt>
    <dgm:pt modelId="{C29EBFA1-C126-425C-B779-84BA60C6A97A}" type="parTrans" cxnId="{E6E5CA84-6324-493C-B0ED-1FC822633A94}">
      <dgm:prSet/>
      <dgm:spPr/>
      <dgm:t>
        <a:bodyPr/>
        <a:lstStyle/>
        <a:p>
          <a:endParaRPr lang="tr-TR" sz="1400"/>
        </a:p>
      </dgm:t>
    </dgm:pt>
    <dgm:pt modelId="{95E52727-A29F-428D-B3EF-846C0D5B67E9}" type="sibTrans" cxnId="{E6E5CA84-6324-493C-B0ED-1FC822633A94}">
      <dgm:prSet/>
      <dgm:spPr/>
      <dgm:t>
        <a:bodyPr/>
        <a:lstStyle/>
        <a:p>
          <a:endParaRPr lang="tr-TR" sz="1400"/>
        </a:p>
      </dgm:t>
    </dgm:pt>
    <dgm:pt modelId="{F39949B9-25AB-43ED-85FD-01069B4FB302}">
      <dgm:prSet phldrT="[Text]" custT="1"/>
      <dgm:spPr/>
      <dgm:t>
        <a:bodyPr/>
        <a:lstStyle/>
        <a:p>
          <a:pPr>
            <a:spcAft>
              <a:spcPts val="600"/>
            </a:spcAft>
          </a:pPr>
          <a:r>
            <a:rPr lang="tr-TR" sz="1400" dirty="0"/>
            <a:t>Belirlenen güç faktöründe yüklenme, gerilim, güç faktörü değişimlerinin incelenmesi</a:t>
          </a:r>
        </a:p>
      </dgm:t>
    </dgm:pt>
    <dgm:pt modelId="{AC7ECC8C-3F4C-47C2-A131-D9A625F7AB70}" type="parTrans" cxnId="{01E62045-036D-47C8-AB90-78A487243B68}">
      <dgm:prSet/>
      <dgm:spPr/>
      <dgm:t>
        <a:bodyPr/>
        <a:lstStyle/>
        <a:p>
          <a:endParaRPr lang="tr-TR" sz="1400"/>
        </a:p>
      </dgm:t>
    </dgm:pt>
    <dgm:pt modelId="{2EB5254C-0CA2-4FBC-BA95-2BCB8C7D15E5}" type="sibTrans" cxnId="{01E62045-036D-47C8-AB90-78A487243B68}">
      <dgm:prSet/>
      <dgm:spPr/>
      <dgm:t>
        <a:bodyPr/>
        <a:lstStyle/>
        <a:p>
          <a:endParaRPr lang="tr-TR" sz="1400"/>
        </a:p>
      </dgm:t>
    </dgm:pt>
    <dgm:pt modelId="{5B1727D2-DE95-4704-8C6B-517A972AE907}">
      <dgm:prSet phldrT="[Text]" custT="1"/>
      <dgm:spPr/>
      <dgm:t>
        <a:bodyPr/>
        <a:lstStyle/>
        <a:p>
          <a:pPr>
            <a:spcAft>
              <a:spcPct val="15000"/>
            </a:spcAft>
          </a:pPr>
          <a:endParaRPr lang="tr-TR" sz="1400" dirty="0"/>
        </a:p>
      </dgm:t>
    </dgm:pt>
    <dgm:pt modelId="{B40D2D45-D472-448A-8A06-43C580E150B7}" type="parTrans" cxnId="{716D96CD-3D94-4294-B076-A87BC57F2563}">
      <dgm:prSet/>
      <dgm:spPr/>
      <dgm:t>
        <a:bodyPr/>
        <a:lstStyle/>
        <a:p>
          <a:endParaRPr lang="tr-TR" sz="1400"/>
        </a:p>
      </dgm:t>
    </dgm:pt>
    <dgm:pt modelId="{AAFFE4DA-567B-48C2-A759-F3660C31AE95}" type="sibTrans" cxnId="{716D96CD-3D94-4294-B076-A87BC57F2563}">
      <dgm:prSet/>
      <dgm:spPr/>
      <dgm:t>
        <a:bodyPr/>
        <a:lstStyle/>
        <a:p>
          <a:endParaRPr lang="tr-TR" sz="1400"/>
        </a:p>
      </dgm:t>
    </dgm:pt>
    <dgm:pt modelId="{4021F676-948E-4115-9E19-A8FF190A29BA}">
      <dgm:prSet phldrT="[Text]" custT="1"/>
      <dgm:spPr/>
      <dgm:t>
        <a:bodyPr/>
        <a:lstStyle/>
        <a:p>
          <a:pPr>
            <a:spcAft>
              <a:spcPts val="600"/>
            </a:spcAft>
          </a:pPr>
          <a:r>
            <a:rPr lang="tr-TR" sz="1400" dirty="0"/>
            <a:t>36 adet güç trafosunun modellenmesi</a:t>
          </a:r>
        </a:p>
      </dgm:t>
    </dgm:pt>
    <dgm:pt modelId="{E6B3D182-8733-48AE-948A-4DAFCC3E4A1D}" type="parTrans" cxnId="{F602BDCE-CE71-4311-BFB9-21DB71E63B5F}">
      <dgm:prSet/>
      <dgm:spPr/>
      <dgm:t>
        <a:bodyPr/>
        <a:lstStyle/>
        <a:p>
          <a:endParaRPr lang="tr-TR" sz="1400"/>
        </a:p>
      </dgm:t>
    </dgm:pt>
    <dgm:pt modelId="{D9F55D96-FA04-40F9-BD85-B6DA379ED7EC}" type="sibTrans" cxnId="{F602BDCE-CE71-4311-BFB9-21DB71E63B5F}">
      <dgm:prSet/>
      <dgm:spPr/>
      <dgm:t>
        <a:bodyPr/>
        <a:lstStyle/>
        <a:p>
          <a:endParaRPr lang="tr-TR" sz="1400"/>
        </a:p>
      </dgm:t>
    </dgm:pt>
    <dgm:pt modelId="{EBD38848-1271-4DC0-A8CF-5BFD723AFD4A}">
      <dgm:prSet phldrT="[Text]" custT="1"/>
      <dgm:spPr/>
      <dgm:t>
        <a:bodyPr/>
        <a:lstStyle/>
        <a:p>
          <a:pPr>
            <a:spcAft>
              <a:spcPts val="600"/>
            </a:spcAft>
          </a:pPr>
          <a:r>
            <a:rPr lang="tr-TR" sz="1400" dirty="0"/>
            <a:t>DM, İM, KÖK modelleri</a:t>
          </a:r>
        </a:p>
      </dgm:t>
    </dgm:pt>
    <dgm:pt modelId="{53E2ED9E-7368-4A7F-8500-A5DE4C1F0B7F}" type="parTrans" cxnId="{DBAAA31A-688F-4589-9562-F0C91CDF88B3}">
      <dgm:prSet/>
      <dgm:spPr/>
      <dgm:t>
        <a:bodyPr/>
        <a:lstStyle/>
        <a:p>
          <a:endParaRPr lang="tr-TR" sz="1400"/>
        </a:p>
      </dgm:t>
    </dgm:pt>
    <dgm:pt modelId="{9DEA0429-CFA8-4A96-9538-50BC27276C7E}" type="sibTrans" cxnId="{DBAAA31A-688F-4589-9562-F0C91CDF88B3}">
      <dgm:prSet/>
      <dgm:spPr/>
      <dgm:t>
        <a:bodyPr/>
        <a:lstStyle/>
        <a:p>
          <a:endParaRPr lang="tr-TR" sz="1400"/>
        </a:p>
      </dgm:t>
    </dgm:pt>
    <dgm:pt modelId="{FB14A6AD-E3AA-435B-917D-A64E5EBFAA37}">
      <dgm:prSet phldrT="[Text]" custT="1"/>
      <dgm:spPr/>
      <dgm:t>
        <a:bodyPr/>
        <a:lstStyle/>
        <a:p>
          <a:pPr>
            <a:spcAft>
              <a:spcPts val="600"/>
            </a:spcAft>
          </a:pPr>
          <a:r>
            <a:rPr lang="tr-TR" sz="1400" dirty="0"/>
            <a:t>Dağıtım fideri, iletim fideri modelleri</a:t>
          </a:r>
        </a:p>
      </dgm:t>
    </dgm:pt>
    <dgm:pt modelId="{0FF5E39B-4FF3-45E8-ACBD-2347941BEF3C}" type="parTrans" cxnId="{5333D17B-D461-4EAC-8072-A625B5544939}">
      <dgm:prSet/>
      <dgm:spPr/>
      <dgm:t>
        <a:bodyPr/>
        <a:lstStyle/>
        <a:p>
          <a:endParaRPr lang="tr-TR" sz="1400"/>
        </a:p>
      </dgm:t>
    </dgm:pt>
    <dgm:pt modelId="{720AEAE7-09DF-4827-A065-E539AF4EBB77}" type="sibTrans" cxnId="{5333D17B-D461-4EAC-8072-A625B5544939}">
      <dgm:prSet/>
      <dgm:spPr/>
      <dgm:t>
        <a:bodyPr/>
        <a:lstStyle/>
        <a:p>
          <a:endParaRPr lang="tr-TR" sz="1400"/>
        </a:p>
      </dgm:t>
    </dgm:pt>
    <dgm:pt modelId="{C06DD7B1-EE3E-455D-A500-AE42E8A22C3A}" type="pres">
      <dgm:prSet presAssocID="{A72E1D4F-4A0B-4A4F-B08B-F89DFF6DB38E}" presName="Name0" presStyleCnt="0">
        <dgm:presLayoutVars>
          <dgm:dir/>
          <dgm:animLvl val="lvl"/>
          <dgm:resizeHandles val="exact"/>
        </dgm:presLayoutVars>
      </dgm:prSet>
      <dgm:spPr/>
    </dgm:pt>
    <dgm:pt modelId="{AC3B2442-4FED-4C8A-A2CC-340E2DF33374}" type="pres">
      <dgm:prSet presAssocID="{FD7E4B63-1316-4250-A61B-CEE06BF406CB}" presName="composite" presStyleCnt="0"/>
      <dgm:spPr/>
    </dgm:pt>
    <dgm:pt modelId="{784C7572-BE27-4990-840A-8FD5AB8E8EA2}" type="pres">
      <dgm:prSet presAssocID="{FD7E4B63-1316-4250-A61B-CEE06BF406CB}" presName="parTx" presStyleLbl="alignNode1" presStyleIdx="0" presStyleCnt="3">
        <dgm:presLayoutVars>
          <dgm:chMax val="0"/>
          <dgm:chPref val="0"/>
          <dgm:bulletEnabled val="1"/>
        </dgm:presLayoutVars>
      </dgm:prSet>
      <dgm:spPr/>
    </dgm:pt>
    <dgm:pt modelId="{52736092-E37E-4598-8ADF-144F5904D77C}" type="pres">
      <dgm:prSet presAssocID="{FD7E4B63-1316-4250-A61B-CEE06BF406CB}" presName="desTx" presStyleLbl="alignAccFollowNode1" presStyleIdx="0" presStyleCnt="3">
        <dgm:presLayoutVars>
          <dgm:bulletEnabled val="1"/>
        </dgm:presLayoutVars>
      </dgm:prSet>
      <dgm:spPr/>
    </dgm:pt>
    <dgm:pt modelId="{5E7DEED2-B40E-4928-A2B5-5CC4FD959907}" type="pres">
      <dgm:prSet presAssocID="{144E6651-3567-4A73-8CC1-259B4768A744}" presName="space" presStyleCnt="0"/>
      <dgm:spPr/>
    </dgm:pt>
    <dgm:pt modelId="{0E94316A-1EE1-49CB-A73C-4A6AF326E57D}" type="pres">
      <dgm:prSet presAssocID="{01E00ACD-6CA9-42E7-8FBB-453F3A6159F4}" presName="composite" presStyleCnt="0"/>
      <dgm:spPr/>
    </dgm:pt>
    <dgm:pt modelId="{8529946A-C0A9-4F80-BD31-A7BDC58C4E0B}" type="pres">
      <dgm:prSet presAssocID="{01E00ACD-6CA9-42E7-8FBB-453F3A6159F4}" presName="parTx" presStyleLbl="alignNode1" presStyleIdx="1" presStyleCnt="3">
        <dgm:presLayoutVars>
          <dgm:chMax val="0"/>
          <dgm:chPref val="0"/>
          <dgm:bulletEnabled val="1"/>
        </dgm:presLayoutVars>
      </dgm:prSet>
      <dgm:spPr/>
    </dgm:pt>
    <dgm:pt modelId="{986CADE5-90AC-4CBC-B44E-BCACFA738446}" type="pres">
      <dgm:prSet presAssocID="{01E00ACD-6CA9-42E7-8FBB-453F3A6159F4}" presName="desTx" presStyleLbl="alignAccFollowNode1" presStyleIdx="1" presStyleCnt="3">
        <dgm:presLayoutVars>
          <dgm:bulletEnabled val="1"/>
        </dgm:presLayoutVars>
      </dgm:prSet>
      <dgm:spPr/>
    </dgm:pt>
    <dgm:pt modelId="{4A1FE1F2-5929-4E80-9EA4-43BA2770CB2B}" type="pres">
      <dgm:prSet presAssocID="{43D74CAF-AA3D-4BB8-8D62-1171E4445A08}" presName="space" presStyleCnt="0"/>
      <dgm:spPr/>
    </dgm:pt>
    <dgm:pt modelId="{C3F70C44-2944-487B-9301-67698BD38C59}" type="pres">
      <dgm:prSet presAssocID="{8E60FAFE-5096-4BCF-9C75-8B01773EF6F5}" presName="composite" presStyleCnt="0"/>
      <dgm:spPr/>
    </dgm:pt>
    <dgm:pt modelId="{A69AC556-50F6-4F5C-9EAF-56891C47E86E}" type="pres">
      <dgm:prSet presAssocID="{8E60FAFE-5096-4BCF-9C75-8B01773EF6F5}" presName="parTx" presStyleLbl="alignNode1" presStyleIdx="2" presStyleCnt="3">
        <dgm:presLayoutVars>
          <dgm:chMax val="0"/>
          <dgm:chPref val="0"/>
          <dgm:bulletEnabled val="1"/>
        </dgm:presLayoutVars>
      </dgm:prSet>
      <dgm:spPr/>
    </dgm:pt>
    <dgm:pt modelId="{0A3C6FF8-DDC9-4AFC-BD47-61E24B25B478}" type="pres">
      <dgm:prSet presAssocID="{8E60FAFE-5096-4BCF-9C75-8B01773EF6F5}" presName="desTx" presStyleLbl="alignAccFollowNode1" presStyleIdx="2" presStyleCnt="3">
        <dgm:presLayoutVars>
          <dgm:bulletEnabled val="1"/>
        </dgm:presLayoutVars>
      </dgm:prSet>
      <dgm:spPr/>
    </dgm:pt>
  </dgm:ptLst>
  <dgm:cxnLst>
    <dgm:cxn modelId="{BB737A0D-B887-449D-9273-80D59FD7789F}" type="presOf" srcId="{01E00ACD-6CA9-42E7-8FBB-453F3A6159F4}" destId="{8529946A-C0A9-4F80-BD31-A7BDC58C4E0B}" srcOrd="0" destOrd="0" presId="urn:microsoft.com/office/officeart/2005/8/layout/hList1"/>
    <dgm:cxn modelId="{DBAAA31A-688F-4589-9562-F0C91CDF88B3}" srcId="{FD7E4B63-1316-4250-A61B-CEE06BF406CB}" destId="{EBD38848-1271-4DC0-A8CF-5BFD723AFD4A}" srcOrd="2" destOrd="0" parTransId="{53E2ED9E-7368-4A7F-8500-A5DE4C1F0B7F}" sibTransId="{9DEA0429-CFA8-4A96-9538-50BC27276C7E}"/>
    <dgm:cxn modelId="{0C903A1E-700D-47BF-88D3-34B8A57D076C}" type="presOf" srcId="{4021F676-948E-4115-9E19-A8FF190A29BA}" destId="{52736092-E37E-4598-8ADF-144F5904D77C}" srcOrd="0" destOrd="1" presId="urn:microsoft.com/office/officeart/2005/8/layout/hList1"/>
    <dgm:cxn modelId="{3A81E32E-9B80-4328-93B7-D4C607D77B39}" srcId="{A72E1D4F-4A0B-4A4F-B08B-F89DFF6DB38E}" destId="{8E60FAFE-5096-4BCF-9C75-8B01773EF6F5}" srcOrd="2" destOrd="0" parTransId="{01A31059-47D2-42CC-A2EE-E08010B3ACC0}" sibTransId="{BA98B403-7D7A-485D-830C-C5DB81549472}"/>
    <dgm:cxn modelId="{9A718C40-BB49-4D53-B89B-B9DAE0D39B92}" type="presOf" srcId="{FB14A6AD-E3AA-435B-917D-A64E5EBFAA37}" destId="{52736092-E37E-4598-8ADF-144F5904D77C}" srcOrd="0" destOrd="3" presId="urn:microsoft.com/office/officeart/2005/8/layout/hList1"/>
    <dgm:cxn modelId="{7084F343-EAF0-409C-A86D-8890106A61EA}" type="presOf" srcId="{A72E1D4F-4A0B-4A4F-B08B-F89DFF6DB38E}" destId="{C06DD7B1-EE3E-455D-A500-AE42E8A22C3A}" srcOrd="0" destOrd="0" presId="urn:microsoft.com/office/officeart/2005/8/layout/hList1"/>
    <dgm:cxn modelId="{19C63364-62D9-44DF-93AE-D53D6DE34C3E}" srcId="{01E00ACD-6CA9-42E7-8FBB-453F3A6159F4}" destId="{E38D7797-6B19-4F4A-B3DF-4C8FDCF76AA6}" srcOrd="0" destOrd="0" parTransId="{FABD27BB-109C-4D17-A799-D15E358C17B1}" sibTransId="{5066F6C5-6CF1-460C-97A4-D7044EAC599F}"/>
    <dgm:cxn modelId="{01E62045-036D-47C8-AB90-78A487243B68}" srcId="{8E60FAFE-5096-4BCF-9C75-8B01773EF6F5}" destId="{F39949B9-25AB-43ED-85FD-01069B4FB302}" srcOrd="1" destOrd="0" parTransId="{AC7ECC8C-3F4C-47C2-A131-D9A625F7AB70}" sibTransId="{2EB5254C-0CA2-4FBC-BA95-2BCB8C7D15E5}"/>
    <dgm:cxn modelId="{15BBAC48-A4B0-4143-8A6C-A2B02120F4E7}" type="presOf" srcId="{EBD38848-1271-4DC0-A8CF-5BFD723AFD4A}" destId="{52736092-E37E-4598-8ADF-144F5904D77C}" srcOrd="0" destOrd="2" presId="urn:microsoft.com/office/officeart/2005/8/layout/hList1"/>
    <dgm:cxn modelId="{79FB8B4B-6BE4-4DA2-9591-EC6607CA9716}" type="presOf" srcId="{FD7E4B63-1316-4250-A61B-CEE06BF406CB}" destId="{784C7572-BE27-4990-840A-8FD5AB8E8EA2}" srcOrd="0" destOrd="0" presId="urn:microsoft.com/office/officeart/2005/8/layout/hList1"/>
    <dgm:cxn modelId="{B6C4A171-8371-4622-BA26-A930DA9F1198}" type="presOf" srcId="{1097AD3C-A55E-4296-8374-998B3A243D85}" destId="{986CADE5-90AC-4CBC-B44E-BCACFA738446}" srcOrd="0" destOrd="1" presId="urn:microsoft.com/office/officeart/2005/8/layout/hList1"/>
    <dgm:cxn modelId="{9E2B1E52-7715-460A-87A7-3C97417C9F85}" type="presOf" srcId="{568F6304-7612-437F-9736-EF9D7BB6760A}" destId="{0A3C6FF8-DDC9-4AFC-BD47-61E24B25B478}" srcOrd="0" destOrd="0" presId="urn:microsoft.com/office/officeart/2005/8/layout/hList1"/>
    <dgm:cxn modelId="{5333D17B-D461-4EAC-8072-A625B5544939}" srcId="{FD7E4B63-1316-4250-A61B-CEE06BF406CB}" destId="{FB14A6AD-E3AA-435B-917D-A64E5EBFAA37}" srcOrd="3" destOrd="0" parTransId="{0FF5E39B-4FF3-45E8-ACBD-2347941BEF3C}" sibTransId="{720AEAE7-09DF-4827-A065-E539AF4EBB77}"/>
    <dgm:cxn modelId="{E6E5CA84-6324-493C-B0ED-1FC822633A94}" srcId="{8E60FAFE-5096-4BCF-9C75-8B01773EF6F5}" destId="{568F6304-7612-437F-9736-EF9D7BB6760A}" srcOrd="0" destOrd="0" parTransId="{C29EBFA1-C126-425C-B779-84BA60C6A97A}" sibTransId="{95E52727-A29F-428D-B3EF-846C0D5B67E9}"/>
    <dgm:cxn modelId="{5D5EF287-4081-491C-AC73-97BF02E605CD}" type="presOf" srcId="{F39949B9-25AB-43ED-85FD-01069B4FB302}" destId="{0A3C6FF8-DDC9-4AFC-BD47-61E24B25B478}" srcOrd="0" destOrd="1" presId="urn:microsoft.com/office/officeart/2005/8/layout/hList1"/>
    <dgm:cxn modelId="{23736C8D-3380-402A-9228-694788D906B0}" type="presOf" srcId="{8E60FAFE-5096-4BCF-9C75-8B01773EF6F5}" destId="{A69AC556-50F6-4F5C-9EAF-56891C47E86E}" srcOrd="0" destOrd="0" presId="urn:microsoft.com/office/officeart/2005/8/layout/hList1"/>
    <dgm:cxn modelId="{941D1E9A-EB77-4512-94F8-32F0AC274206}" srcId="{A72E1D4F-4A0B-4A4F-B08B-F89DFF6DB38E}" destId="{FD7E4B63-1316-4250-A61B-CEE06BF406CB}" srcOrd="0" destOrd="0" parTransId="{F4002CC0-7430-4EA5-A582-1983EA2BD29F}" sibTransId="{144E6651-3567-4A73-8CC1-259B4768A744}"/>
    <dgm:cxn modelId="{5D394F9B-8D16-4DC6-BE30-98627A25091A}" srcId="{A72E1D4F-4A0B-4A4F-B08B-F89DFF6DB38E}" destId="{01E00ACD-6CA9-42E7-8FBB-453F3A6159F4}" srcOrd="1" destOrd="0" parTransId="{91334A1E-2E71-431C-99D6-0BD88BF3AD64}" sibTransId="{43D74CAF-AA3D-4BB8-8D62-1171E4445A08}"/>
    <dgm:cxn modelId="{8E8285CB-7EAF-452A-8F92-6358020120EA}" type="presOf" srcId="{4F87F648-1882-4E78-8744-54292C7A1C31}" destId="{52736092-E37E-4598-8ADF-144F5904D77C}" srcOrd="0" destOrd="0" presId="urn:microsoft.com/office/officeart/2005/8/layout/hList1"/>
    <dgm:cxn modelId="{716D96CD-3D94-4294-B076-A87BC57F2563}" srcId="{FD7E4B63-1316-4250-A61B-CEE06BF406CB}" destId="{5B1727D2-DE95-4704-8C6B-517A972AE907}" srcOrd="4" destOrd="0" parTransId="{B40D2D45-D472-448A-8A06-43C580E150B7}" sibTransId="{AAFFE4DA-567B-48C2-A759-F3660C31AE95}"/>
    <dgm:cxn modelId="{F602BDCE-CE71-4311-BFB9-21DB71E63B5F}" srcId="{FD7E4B63-1316-4250-A61B-CEE06BF406CB}" destId="{4021F676-948E-4115-9E19-A8FF190A29BA}" srcOrd="1" destOrd="0" parTransId="{E6B3D182-8733-48AE-948A-4DAFCC3E4A1D}" sibTransId="{D9F55D96-FA04-40F9-BD85-B6DA379ED7EC}"/>
    <dgm:cxn modelId="{E63E44D0-9A01-404B-AD98-E4E8E6A616ED}" type="presOf" srcId="{5B1727D2-DE95-4704-8C6B-517A972AE907}" destId="{52736092-E37E-4598-8ADF-144F5904D77C}" srcOrd="0" destOrd="4" presId="urn:microsoft.com/office/officeart/2005/8/layout/hList1"/>
    <dgm:cxn modelId="{02F6BADC-1B58-4A56-9013-93E1796F7298}" type="presOf" srcId="{E38D7797-6B19-4F4A-B3DF-4C8FDCF76AA6}" destId="{986CADE5-90AC-4CBC-B44E-BCACFA738446}" srcOrd="0" destOrd="0" presId="urn:microsoft.com/office/officeart/2005/8/layout/hList1"/>
    <dgm:cxn modelId="{CC9647E7-A814-41AC-A427-09BEBB7B9954}" srcId="{FD7E4B63-1316-4250-A61B-CEE06BF406CB}" destId="{4F87F648-1882-4E78-8744-54292C7A1C31}" srcOrd="0" destOrd="0" parTransId="{DF694D2F-1C39-447A-829D-0AA1C3517E43}" sibTransId="{E39DAE99-E0A5-4796-A309-49520DDA7B6D}"/>
    <dgm:cxn modelId="{3CD630EE-81D9-43A5-92FC-594124569BA7}" srcId="{01E00ACD-6CA9-42E7-8FBB-453F3A6159F4}" destId="{1097AD3C-A55E-4296-8374-998B3A243D85}" srcOrd="1" destOrd="0" parTransId="{B0F46CA0-16D0-4496-B40A-16E8F1826BAD}" sibTransId="{34DB8863-0028-4DAD-ACEC-92479E79CD15}"/>
    <dgm:cxn modelId="{0FDC5F21-1242-4D7B-94E6-ACB1F46379FB}" type="presParOf" srcId="{C06DD7B1-EE3E-455D-A500-AE42E8A22C3A}" destId="{AC3B2442-4FED-4C8A-A2CC-340E2DF33374}" srcOrd="0" destOrd="0" presId="urn:microsoft.com/office/officeart/2005/8/layout/hList1"/>
    <dgm:cxn modelId="{7D4B30C6-3B6F-40A4-8F81-A29AA3417FA0}" type="presParOf" srcId="{AC3B2442-4FED-4C8A-A2CC-340E2DF33374}" destId="{784C7572-BE27-4990-840A-8FD5AB8E8EA2}" srcOrd="0" destOrd="0" presId="urn:microsoft.com/office/officeart/2005/8/layout/hList1"/>
    <dgm:cxn modelId="{D735875A-DDF9-4F4E-A39C-526D3A710B7C}" type="presParOf" srcId="{AC3B2442-4FED-4C8A-A2CC-340E2DF33374}" destId="{52736092-E37E-4598-8ADF-144F5904D77C}" srcOrd="1" destOrd="0" presId="urn:microsoft.com/office/officeart/2005/8/layout/hList1"/>
    <dgm:cxn modelId="{866BEECB-ABD1-4036-A7B2-B8F2CAF20DE3}" type="presParOf" srcId="{C06DD7B1-EE3E-455D-A500-AE42E8A22C3A}" destId="{5E7DEED2-B40E-4928-A2B5-5CC4FD959907}" srcOrd="1" destOrd="0" presId="urn:microsoft.com/office/officeart/2005/8/layout/hList1"/>
    <dgm:cxn modelId="{04351A4B-4567-44EB-8548-EE8CE6EDDBC6}" type="presParOf" srcId="{C06DD7B1-EE3E-455D-A500-AE42E8A22C3A}" destId="{0E94316A-1EE1-49CB-A73C-4A6AF326E57D}" srcOrd="2" destOrd="0" presId="urn:microsoft.com/office/officeart/2005/8/layout/hList1"/>
    <dgm:cxn modelId="{79C7E934-AE95-4A92-9B7E-8A72608753D9}" type="presParOf" srcId="{0E94316A-1EE1-49CB-A73C-4A6AF326E57D}" destId="{8529946A-C0A9-4F80-BD31-A7BDC58C4E0B}" srcOrd="0" destOrd="0" presId="urn:microsoft.com/office/officeart/2005/8/layout/hList1"/>
    <dgm:cxn modelId="{43A97457-D53C-4B22-9E50-E337370BB50A}" type="presParOf" srcId="{0E94316A-1EE1-49CB-A73C-4A6AF326E57D}" destId="{986CADE5-90AC-4CBC-B44E-BCACFA738446}" srcOrd="1" destOrd="0" presId="urn:microsoft.com/office/officeart/2005/8/layout/hList1"/>
    <dgm:cxn modelId="{4A5A4916-44C2-428E-8242-A3801402FC33}" type="presParOf" srcId="{C06DD7B1-EE3E-455D-A500-AE42E8A22C3A}" destId="{4A1FE1F2-5929-4E80-9EA4-43BA2770CB2B}" srcOrd="3" destOrd="0" presId="urn:microsoft.com/office/officeart/2005/8/layout/hList1"/>
    <dgm:cxn modelId="{C170F98E-E88C-4153-B415-AB3AC242E645}" type="presParOf" srcId="{C06DD7B1-EE3E-455D-A500-AE42E8A22C3A}" destId="{C3F70C44-2944-487B-9301-67698BD38C59}" srcOrd="4" destOrd="0" presId="urn:microsoft.com/office/officeart/2005/8/layout/hList1"/>
    <dgm:cxn modelId="{B4DECB83-1E03-4928-9C0F-615987AD2EF5}" type="presParOf" srcId="{C3F70C44-2944-487B-9301-67698BD38C59}" destId="{A69AC556-50F6-4F5C-9EAF-56891C47E86E}" srcOrd="0" destOrd="0" presId="urn:microsoft.com/office/officeart/2005/8/layout/hList1"/>
    <dgm:cxn modelId="{EA61B864-CD79-4E30-8064-4C12610A1AE8}" type="presParOf" srcId="{C3F70C44-2944-487B-9301-67698BD38C59}" destId="{0A3C6FF8-DDC9-4AFC-BD47-61E24B25B4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C7572-BE27-4990-840A-8FD5AB8E8EA2}">
      <dsp:nvSpPr>
        <dsp:cNvPr id="0" name=""/>
        <dsp:cNvSpPr/>
      </dsp:nvSpPr>
      <dsp:spPr>
        <a:xfrm>
          <a:off x="2540" y="3528"/>
          <a:ext cx="2476500" cy="950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l" defTabSz="622300">
            <a:lnSpc>
              <a:spcPct val="90000"/>
            </a:lnSpc>
            <a:spcBef>
              <a:spcPct val="0"/>
            </a:spcBef>
            <a:spcAft>
              <a:spcPct val="35000"/>
            </a:spcAft>
            <a:buNone/>
          </a:pPr>
          <a:r>
            <a:rPr lang="tr-TR" altLang="tr-TR" sz="1400" b="1" kern="1200" dirty="0"/>
            <a:t>Türkiye için OG Dağıtım Şebekesine Etkinin Ortaya Konması</a:t>
          </a:r>
          <a:endParaRPr lang="tr-TR" sz="1400" b="1" kern="1200" dirty="0"/>
        </a:p>
      </dsp:txBody>
      <dsp:txXfrm>
        <a:off x="2540" y="3528"/>
        <a:ext cx="2476500" cy="950400"/>
      </dsp:txXfrm>
    </dsp:sp>
    <dsp:sp modelId="{52736092-E37E-4598-8ADF-144F5904D77C}">
      <dsp:nvSpPr>
        <dsp:cNvPr id="0" name=""/>
        <dsp:cNvSpPr/>
      </dsp:nvSpPr>
      <dsp:spPr>
        <a:xfrm>
          <a:off x="2540" y="953928"/>
          <a:ext cx="2476500" cy="208345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tr-TR" sz="1400" kern="1200" dirty="0"/>
            <a:t>Bir  büyük şehrin metropolünün incelenmesi</a:t>
          </a:r>
        </a:p>
        <a:p>
          <a:pPr marL="114300" lvl="1" indent="-114300" algn="l" defTabSz="622300">
            <a:lnSpc>
              <a:spcPct val="90000"/>
            </a:lnSpc>
            <a:spcBef>
              <a:spcPct val="0"/>
            </a:spcBef>
            <a:spcAft>
              <a:spcPts val="600"/>
            </a:spcAft>
            <a:buChar char="•"/>
          </a:pPr>
          <a:r>
            <a:rPr lang="tr-TR" sz="1400" kern="1200" dirty="0"/>
            <a:t>36 adet güç trafosunun modellenmesi</a:t>
          </a:r>
        </a:p>
        <a:p>
          <a:pPr marL="114300" lvl="1" indent="-114300" algn="l" defTabSz="622300">
            <a:lnSpc>
              <a:spcPct val="90000"/>
            </a:lnSpc>
            <a:spcBef>
              <a:spcPct val="0"/>
            </a:spcBef>
            <a:spcAft>
              <a:spcPts val="600"/>
            </a:spcAft>
            <a:buChar char="•"/>
          </a:pPr>
          <a:r>
            <a:rPr lang="tr-TR" sz="1400" kern="1200" dirty="0"/>
            <a:t>DM, İM, KÖK modelleri</a:t>
          </a:r>
        </a:p>
        <a:p>
          <a:pPr marL="114300" lvl="1" indent="-114300" algn="l" defTabSz="622300">
            <a:lnSpc>
              <a:spcPct val="90000"/>
            </a:lnSpc>
            <a:spcBef>
              <a:spcPct val="0"/>
            </a:spcBef>
            <a:spcAft>
              <a:spcPts val="600"/>
            </a:spcAft>
            <a:buChar char="•"/>
          </a:pPr>
          <a:r>
            <a:rPr lang="tr-TR" sz="1400" kern="1200" dirty="0"/>
            <a:t>Dağıtım fideri, iletim fideri modelleri</a:t>
          </a:r>
        </a:p>
        <a:p>
          <a:pPr marL="114300" lvl="1" indent="-114300" algn="l" defTabSz="622300">
            <a:lnSpc>
              <a:spcPct val="90000"/>
            </a:lnSpc>
            <a:spcBef>
              <a:spcPct val="0"/>
            </a:spcBef>
            <a:spcAft>
              <a:spcPct val="15000"/>
            </a:spcAft>
            <a:buChar char="•"/>
          </a:pPr>
          <a:endParaRPr lang="tr-TR" sz="1400" kern="1200" dirty="0"/>
        </a:p>
      </dsp:txBody>
      <dsp:txXfrm>
        <a:off x="2540" y="953928"/>
        <a:ext cx="2476500" cy="2083455"/>
      </dsp:txXfrm>
    </dsp:sp>
    <dsp:sp modelId="{8529946A-C0A9-4F80-BD31-A7BDC58C4E0B}">
      <dsp:nvSpPr>
        <dsp:cNvPr id="0" name=""/>
        <dsp:cNvSpPr/>
      </dsp:nvSpPr>
      <dsp:spPr>
        <a:xfrm>
          <a:off x="2825750" y="3528"/>
          <a:ext cx="2476500" cy="9504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l" defTabSz="622300">
            <a:lnSpc>
              <a:spcPct val="90000"/>
            </a:lnSpc>
            <a:spcBef>
              <a:spcPct val="0"/>
            </a:spcBef>
            <a:spcAft>
              <a:spcPct val="35000"/>
            </a:spcAft>
            <a:buNone/>
          </a:pPr>
          <a:r>
            <a:rPr lang="tr-TR" altLang="tr-TR" sz="1400" b="1" kern="1200" dirty="0"/>
            <a:t>Gerçek SCADA Verileri ile Modelleme</a:t>
          </a:r>
          <a:endParaRPr lang="tr-TR" sz="1400" b="1" kern="1200" dirty="0"/>
        </a:p>
      </dsp:txBody>
      <dsp:txXfrm>
        <a:off x="2825750" y="3528"/>
        <a:ext cx="2476500" cy="950400"/>
      </dsp:txXfrm>
    </dsp:sp>
    <dsp:sp modelId="{986CADE5-90AC-4CBC-B44E-BCACFA738446}">
      <dsp:nvSpPr>
        <dsp:cNvPr id="0" name=""/>
        <dsp:cNvSpPr/>
      </dsp:nvSpPr>
      <dsp:spPr>
        <a:xfrm>
          <a:off x="2825750" y="953928"/>
          <a:ext cx="2476500" cy="2083455"/>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tr-TR" sz="1400" kern="1200" dirty="0"/>
            <a:t>Manevra yapılan tek-hat şemalarının Digsilent’ ta çizilmesi</a:t>
          </a:r>
        </a:p>
        <a:p>
          <a:pPr marL="114300" lvl="1" indent="-114300" algn="l" defTabSz="622300">
            <a:lnSpc>
              <a:spcPct val="90000"/>
            </a:lnSpc>
            <a:spcBef>
              <a:spcPct val="0"/>
            </a:spcBef>
            <a:spcAft>
              <a:spcPts val="600"/>
            </a:spcAft>
            <a:buChar char="•"/>
          </a:pPr>
          <a:r>
            <a:rPr lang="tr-TR" sz="1400" kern="1200" dirty="0"/>
            <a:t>SCADA’ dan tüm OG yüklerinin elde edilmesi ve modele eklenmesi</a:t>
          </a:r>
        </a:p>
      </dsp:txBody>
      <dsp:txXfrm>
        <a:off x="2825750" y="953928"/>
        <a:ext cx="2476500" cy="2083455"/>
      </dsp:txXfrm>
    </dsp:sp>
    <dsp:sp modelId="{A69AC556-50F6-4F5C-9EAF-56891C47E86E}">
      <dsp:nvSpPr>
        <dsp:cNvPr id="0" name=""/>
        <dsp:cNvSpPr/>
      </dsp:nvSpPr>
      <dsp:spPr>
        <a:xfrm>
          <a:off x="5648960" y="3528"/>
          <a:ext cx="2476500" cy="950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l" defTabSz="622300">
            <a:lnSpc>
              <a:spcPct val="90000"/>
            </a:lnSpc>
            <a:spcBef>
              <a:spcPct val="0"/>
            </a:spcBef>
            <a:spcAft>
              <a:spcPct val="35000"/>
            </a:spcAft>
            <a:buNone/>
          </a:pPr>
          <a:r>
            <a:rPr lang="tr-TR" altLang="tr-TR" sz="1400" b="1" kern="1200" dirty="0"/>
            <a:t>Reaktif  Destek Durumunda Şebekeye Etkisinin İncelenmesi</a:t>
          </a:r>
          <a:endParaRPr lang="tr-TR" sz="1400" b="1" kern="1200" dirty="0"/>
        </a:p>
      </dsp:txBody>
      <dsp:txXfrm>
        <a:off x="5648960" y="3528"/>
        <a:ext cx="2476500" cy="950400"/>
      </dsp:txXfrm>
    </dsp:sp>
    <dsp:sp modelId="{0A3C6FF8-DDC9-4AFC-BD47-61E24B25B478}">
      <dsp:nvSpPr>
        <dsp:cNvPr id="0" name=""/>
        <dsp:cNvSpPr/>
      </dsp:nvSpPr>
      <dsp:spPr>
        <a:xfrm>
          <a:off x="5648960" y="953928"/>
          <a:ext cx="2476500" cy="208345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tr-TR" sz="1400" kern="1200" dirty="0"/>
            <a:t>Reaktif destek için güç faktörünün belirlenmesi</a:t>
          </a:r>
        </a:p>
        <a:p>
          <a:pPr marL="114300" lvl="1" indent="-114300" algn="l" defTabSz="622300">
            <a:lnSpc>
              <a:spcPct val="90000"/>
            </a:lnSpc>
            <a:spcBef>
              <a:spcPct val="0"/>
            </a:spcBef>
            <a:spcAft>
              <a:spcPts val="600"/>
            </a:spcAft>
            <a:buChar char="•"/>
          </a:pPr>
          <a:r>
            <a:rPr lang="tr-TR" sz="1400" kern="1200" dirty="0"/>
            <a:t>Belirlenen güç faktöründe yüklenme, gerilim, güç faktörü değişimlerinin incelenmesi</a:t>
          </a:r>
        </a:p>
      </dsp:txBody>
      <dsp:txXfrm>
        <a:off x="5648960" y="953928"/>
        <a:ext cx="2476500" cy="20834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24.09.2024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24.09.2024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24.09.2024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24.09.2024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24.09.2024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24.09.2024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24.09.2024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txBox="1">
            <a:spLocks/>
          </p:cNvSpPr>
          <p:nvPr/>
        </p:nvSpPr>
        <p:spPr>
          <a:xfrm>
            <a:off x="525970" y="413249"/>
            <a:ext cx="8951422" cy="697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latin typeface="Arial" panose="020B0604020202020204" pitchFamily="34" charset="0"/>
                <a:cs typeface="Arial" panose="020B0604020202020204" pitchFamily="34" charset="0"/>
              </a:rPr>
              <a:t>Sunum Hazırlama Yönergesi</a:t>
            </a:r>
            <a:endParaRPr lang="fr-FR" sz="4000" b="1" dirty="0">
              <a:latin typeface="Arial" panose="020B0604020202020204" pitchFamily="34" charset="0"/>
              <a:cs typeface="Arial" panose="020B0604020202020204" pitchFamily="34" charset="0"/>
            </a:endParaRPr>
          </a:p>
        </p:txBody>
      </p:sp>
      <p:sp>
        <p:nvSpPr>
          <p:cNvPr id="5" name="Espace réservé du texte 5"/>
          <p:cNvSpPr txBox="1">
            <a:spLocks/>
          </p:cNvSpPr>
          <p:nvPr/>
        </p:nvSpPr>
        <p:spPr>
          <a:xfrm>
            <a:off x="525970" y="1895300"/>
            <a:ext cx="8951912" cy="3933825"/>
          </a:xfrm>
          <a:prstGeom prst="rect">
            <a:avLst/>
          </a:prstGeom>
        </p:spPr>
        <p:txBody>
          <a:bodyPr vert="horz" lIns="91440" tIns="45720" rIns="91440" bIns="45720" rtlCol="0" anchor="ctr">
            <a:normAutofit/>
          </a:bodyP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3400" lvl="1" indent="-342900">
              <a:spcBef>
                <a:spcPct val="20000"/>
              </a:spcBef>
              <a:buFont typeface="Arial" panose="020B0604020202020204" pitchFamily="34" charset="0"/>
              <a:buChar char="•"/>
              <a:defRPr/>
            </a:pPr>
            <a:r>
              <a:rPr lang="tr-TR" sz="2000" dirty="0">
                <a:solidFill>
                  <a:schemeClr val="tx1"/>
                </a:solidFill>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Sunumunuz için lütfen bu formatı kullanınız.</a:t>
            </a:r>
            <a:endParaRPr lang="en-GB" sz="2000" dirty="0">
              <a:latin typeface="Arial" panose="020B0604020202020204" pitchFamily="34" charset="0"/>
              <a:cs typeface="Arial" panose="020B0604020202020204" pitchFamily="34" charset="0"/>
            </a:endParaRPr>
          </a:p>
          <a:p>
            <a:pPr marL="533400" lvl="1" indent="-342900">
              <a:spcBef>
                <a:spcPct val="2000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2. Slayttan itibaren başlayınız.</a:t>
            </a:r>
            <a:endParaRPr lang="en-GB" sz="2000" dirty="0">
              <a:latin typeface="Arial" panose="020B0604020202020204" pitchFamily="34" charset="0"/>
              <a:cs typeface="Arial" panose="020B0604020202020204" pitchFamily="34" charset="0"/>
            </a:endParaRPr>
          </a:p>
          <a:p>
            <a:pPr marL="533400" lvl="1" indent="-342900">
              <a:spcBef>
                <a:spcPct val="20000"/>
              </a:spcBef>
              <a:buFont typeface="Arial" panose="020B0604020202020204" pitchFamily="34" charset="0"/>
              <a:buChar char="•"/>
              <a:defRPr/>
            </a:pPr>
            <a:r>
              <a:rPr lang="tr-TR" sz="2000" dirty="0">
                <a:latin typeface="Arial" panose="020B0604020202020204" pitchFamily="34" charset="0"/>
                <a:cs typeface="Arial" panose="020B0604020202020204" pitchFamily="34" charset="0"/>
              </a:rPr>
              <a:t>Sunum başlığını yazınız.</a:t>
            </a:r>
            <a:endParaRPr lang="en-GB" sz="2000" dirty="0">
              <a:latin typeface="Arial" panose="020B0604020202020204" pitchFamily="34" charset="0"/>
              <a:cs typeface="Arial" panose="020B0604020202020204" pitchFamily="34" charset="0"/>
            </a:endParaRPr>
          </a:p>
          <a:p>
            <a:pPr marL="533400" lvl="1" indent="-342900">
              <a:spcBef>
                <a:spcPct val="20000"/>
              </a:spcBef>
              <a:buFont typeface="Arial" panose="020B0604020202020204" pitchFamily="34" charset="0"/>
              <a:buChar char="•"/>
              <a:defRPr/>
            </a:pPr>
            <a:r>
              <a:rPr lang="tr-TR" sz="2000" dirty="0">
                <a:latin typeface="Arial" panose="020B0604020202020204" pitchFamily="34" charset="0"/>
                <a:cs typeface="Arial" panose="020B0604020202020204" pitchFamily="34" charset="0"/>
              </a:rPr>
              <a:t>Bildiri ID numarası</a:t>
            </a:r>
            <a:r>
              <a:rPr lang="en-GB" sz="2000" dirty="0">
                <a:latin typeface="Arial" panose="020B0604020202020204" pitchFamily="34" charset="0"/>
                <a:cs typeface="Arial" panose="020B0604020202020204" pitchFamily="34" charset="0"/>
              </a:rPr>
              <a:t>,</a:t>
            </a:r>
            <a:r>
              <a:rPr lang="tr-TR" sz="2000" dirty="0">
                <a:latin typeface="Arial" panose="020B0604020202020204" pitchFamily="34" charset="0"/>
                <a:cs typeface="Arial" panose="020B0604020202020204" pitchFamily="34" charset="0"/>
              </a:rPr>
              <a:t> sunum yapacak yazarın adını belirtiniz.</a:t>
            </a:r>
          </a:p>
          <a:p>
            <a:pPr marL="533400" lvl="1" indent="-342900">
              <a:spcBef>
                <a:spcPct val="20000"/>
              </a:spcBef>
              <a:buFont typeface="Arial" panose="020B0604020202020204" pitchFamily="34" charset="0"/>
              <a:buChar char="•"/>
              <a:defRPr/>
            </a:pPr>
            <a:r>
              <a:rPr lang="tr-TR" sz="2000" dirty="0">
                <a:latin typeface="Arial" panose="020B0604020202020204" pitchFamily="34" charset="0"/>
                <a:cs typeface="Arial" panose="020B0604020202020204" pitchFamily="34" charset="0"/>
              </a:rPr>
              <a:t>Şirket ya da üniversite logonuz sadece ilk slaytta yer alabilir.</a:t>
            </a:r>
            <a:endParaRPr lang="en-GB" sz="2000" dirty="0">
              <a:latin typeface="Arial" panose="020B0604020202020204" pitchFamily="34" charset="0"/>
              <a:cs typeface="Arial" panose="020B0604020202020204" pitchFamily="34" charset="0"/>
            </a:endParaRPr>
          </a:p>
          <a:p>
            <a:pPr marL="533400" lvl="1" indent="-342900">
              <a:spcBef>
                <a:spcPct val="20000"/>
              </a:spcBef>
              <a:buFont typeface="Arial" panose="020B0604020202020204" pitchFamily="34" charset="0"/>
              <a:buChar char="•"/>
              <a:defRPr/>
            </a:pPr>
            <a:r>
              <a:rPr lang="tr-TR" sz="2000" dirty="0">
                <a:latin typeface="Arial" panose="020B0604020202020204" pitchFamily="34" charset="0"/>
                <a:cs typeface="Arial" panose="020B0604020202020204" pitchFamily="34" charset="0"/>
              </a:rPr>
              <a:t>Sunumunuz toplam 15 sayfayı aşmamalıdır. </a:t>
            </a:r>
          </a:p>
          <a:p>
            <a:pPr marL="533400" lvl="1" indent="-342900">
              <a:spcBef>
                <a:spcPct val="20000"/>
              </a:spcBef>
              <a:buFont typeface="Arial" panose="020B0604020202020204" pitchFamily="34" charset="0"/>
              <a:buChar char="•"/>
              <a:defRPr/>
            </a:pPr>
            <a:r>
              <a:rPr lang="tr-TR" sz="2000" dirty="0">
                <a:latin typeface="Arial" panose="020B0604020202020204" pitchFamily="34" charset="0"/>
                <a:cs typeface="Arial" panose="020B0604020202020204" pitchFamily="34" charset="0"/>
              </a:rPr>
              <a:t>Sunum için 15 dakikadanız olacaktır. </a:t>
            </a:r>
            <a:endParaRPr lang="en-GB" sz="2000" dirty="0">
              <a:latin typeface="Arial" panose="020B0604020202020204" pitchFamily="34" charset="0"/>
              <a:cs typeface="Arial" panose="020B0604020202020204" pitchFamily="34" charset="0"/>
            </a:endParaRPr>
          </a:p>
          <a:p>
            <a:pPr marL="533400" lvl="1" indent="-342900">
              <a:spcBef>
                <a:spcPct val="20000"/>
              </a:spcBef>
              <a:buFont typeface="Arial" panose="020B0604020202020204" pitchFamily="34" charset="0"/>
              <a:buChar char="•"/>
              <a:defRPr/>
            </a:pPr>
            <a:r>
              <a:rPr lang="tr-TR" sz="2000" dirty="0">
                <a:latin typeface="Arial" panose="020B0604020202020204" pitchFamily="34" charset="0"/>
                <a:cs typeface="Arial" panose="020B0604020202020204" pitchFamily="34" charset="0"/>
              </a:rPr>
              <a:t>Sunumuzu ID numarası, bildiri adı,</a:t>
            </a:r>
            <a:r>
              <a:rPr lang="en-GB"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sunucu ismi olacak şekilde kaydediniz. </a:t>
            </a:r>
            <a:endParaRPr lang="en-GB" sz="20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402603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E9939-063B-4914-88F2-460B6F8C7BD0}"/>
              </a:ext>
            </a:extLst>
          </p:cNvPr>
          <p:cNvSpPr>
            <a:spLocks noGrp="1"/>
          </p:cNvSpPr>
          <p:nvPr>
            <p:ph type="title"/>
          </p:nvPr>
        </p:nvSpPr>
        <p:spPr>
          <a:xfrm>
            <a:off x="154675" y="0"/>
            <a:ext cx="10515600" cy="1325563"/>
          </a:xfrm>
        </p:spPr>
        <p:txBody>
          <a:bodyPr>
            <a:normAutofit/>
          </a:bodyPr>
          <a:lstStyle/>
          <a:p>
            <a:r>
              <a:rPr lang="tr-TR" altLang="tr-TR" sz="3600" b="1" dirty="0"/>
              <a:t>SONUÇLAR – Kontrolsüz Şarj Durumu - Yüklenme</a:t>
            </a:r>
            <a:endParaRPr lang="tr-TR" sz="3600" b="1" dirty="0"/>
          </a:p>
        </p:txBody>
      </p:sp>
      <p:pic>
        <p:nvPicPr>
          <p:cNvPr id="5" name="Picture 2" descr="Chart, line chart&#10;&#10;Description automatically generated">
            <a:extLst>
              <a:ext uri="{FF2B5EF4-FFF2-40B4-BE49-F238E27FC236}">
                <a16:creationId xmlns:a16="http://schemas.microsoft.com/office/drawing/2014/main" id="{07757927-353F-4078-8764-93615923E115}"/>
              </a:ext>
            </a:extLst>
          </p:cNvPr>
          <p:cNvPicPr>
            <a:picLocks noChangeAspect="1"/>
          </p:cNvPicPr>
          <p:nvPr/>
        </p:nvPicPr>
        <p:blipFill>
          <a:blip r:embed="rId2"/>
          <a:stretch>
            <a:fillRect/>
          </a:stretch>
        </p:blipFill>
        <p:spPr>
          <a:xfrm>
            <a:off x="154675" y="1233506"/>
            <a:ext cx="5941325" cy="4212293"/>
          </a:xfrm>
          <a:prstGeom prst="rect">
            <a:avLst/>
          </a:prstGeom>
        </p:spPr>
      </p:pic>
      <p:sp>
        <p:nvSpPr>
          <p:cNvPr id="6" name="İçerik Yer Tutucusu 2">
            <a:extLst>
              <a:ext uri="{FF2B5EF4-FFF2-40B4-BE49-F238E27FC236}">
                <a16:creationId xmlns:a16="http://schemas.microsoft.com/office/drawing/2014/main" id="{53276418-CD96-4301-BD9F-369D96AC6AAF}"/>
              </a:ext>
            </a:extLst>
          </p:cNvPr>
          <p:cNvSpPr txBox="1">
            <a:spLocks/>
          </p:cNvSpPr>
          <p:nvPr/>
        </p:nvSpPr>
        <p:spPr bwMode="auto">
          <a:xfrm>
            <a:off x="179882" y="5489449"/>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Maksimum Yüklenme Grafiği (2030)</a:t>
            </a:r>
          </a:p>
        </p:txBody>
      </p:sp>
      <p:pic>
        <p:nvPicPr>
          <p:cNvPr id="7" name="Picture 4" descr="Chart, line chart&#10;&#10;Description automatically generated">
            <a:extLst>
              <a:ext uri="{FF2B5EF4-FFF2-40B4-BE49-F238E27FC236}">
                <a16:creationId xmlns:a16="http://schemas.microsoft.com/office/drawing/2014/main" id="{E7A3DF13-039E-4F9A-971B-365043F852C3}"/>
              </a:ext>
            </a:extLst>
          </p:cNvPr>
          <p:cNvPicPr>
            <a:picLocks noChangeAspect="1"/>
          </p:cNvPicPr>
          <p:nvPr/>
        </p:nvPicPr>
        <p:blipFill>
          <a:blip r:embed="rId3"/>
          <a:stretch>
            <a:fillRect/>
          </a:stretch>
        </p:blipFill>
        <p:spPr>
          <a:xfrm>
            <a:off x="6222654" y="1265158"/>
            <a:ext cx="5912662" cy="4212000"/>
          </a:xfrm>
          <a:prstGeom prst="rect">
            <a:avLst/>
          </a:prstGeom>
        </p:spPr>
      </p:pic>
      <p:sp>
        <p:nvSpPr>
          <p:cNvPr id="8" name="İçerik Yer Tutucusu 2">
            <a:extLst>
              <a:ext uri="{FF2B5EF4-FFF2-40B4-BE49-F238E27FC236}">
                <a16:creationId xmlns:a16="http://schemas.microsoft.com/office/drawing/2014/main" id="{C8F3CCB1-A6F7-4C0E-9A4D-3D4D2BA88DB0}"/>
              </a:ext>
            </a:extLst>
          </p:cNvPr>
          <p:cNvSpPr txBox="1">
            <a:spLocks/>
          </p:cNvSpPr>
          <p:nvPr/>
        </p:nvSpPr>
        <p:spPr bwMode="auto">
          <a:xfrm>
            <a:off x="6125896" y="5489449"/>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TR-36 - Maksimum Yüklenme Grafiği (2030)</a:t>
            </a:r>
          </a:p>
        </p:txBody>
      </p:sp>
    </p:spTree>
    <p:extLst>
      <p:ext uri="{BB962C8B-B14F-4D97-AF65-F5344CB8AC3E}">
        <p14:creationId xmlns:p14="http://schemas.microsoft.com/office/powerpoint/2010/main" val="184730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E9939-063B-4914-88F2-460B6F8C7BD0}"/>
              </a:ext>
            </a:extLst>
          </p:cNvPr>
          <p:cNvSpPr>
            <a:spLocks noGrp="1"/>
          </p:cNvSpPr>
          <p:nvPr>
            <p:ph type="title"/>
          </p:nvPr>
        </p:nvSpPr>
        <p:spPr>
          <a:xfrm>
            <a:off x="154675" y="0"/>
            <a:ext cx="10515600" cy="1325563"/>
          </a:xfrm>
        </p:spPr>
        <p:txBody>
          <a:bodyPr>
            <a:normAutofit/>
          </a:bodyPr>
          <a:lstStyle/>
          <a:p>
            <a:r>
              <a:rPr lang="tr-TR" altLang="tr-TR" sz="3600" b="1" dirty="0"/>
              <a:t>SONUÇLAR – Kontrolsüz Şarj Durumu – Gerilim Düşümü</a:t>
            </a:r>
            <a:endParaRPr lang="tr-TR" sz="3600" b="1" dirty="0"/>
          </a:p>
        </p:txBody>
      </p:sp>
      <p:sp>
        <p:nvSpPr>
          <p:cNvPr id="9" name="İçerik Yer Tutucusu 2">
            <a:extLst>
              <a:ext uri="{FF2B5EF4-FFF2-40B4-BE49-F238E27FC236}">
                <a16:creationId xmlns:a16="http://schemas.microsoft.com/office/drawing/2014/main" id="{D3F4A9E9-E6B9-44B6-8CB9-E6A402BE2261}"/>
              </a:ext>
            </a:extLst>
          </p:cNvPr>
          <p:cNvSpPr txBox="1">
            <a:spLocks/>
          </p:cNvSpPr>
          <p:nvPr/>
        </p:nvSpPr>
        <p:spPr bwMode="auto">
          <a:xfrm>
            <a:off x="179882" y="5266159"/>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Maksimum Gerilim Düşümü Grafiği (2030)</a:t>
            </a:r>
          </a:p>
        </p:txBody>
      </p:sp>
      <p:sp>
        <p:nvSpPr>
          <p:cNvPr id="10" name="İçerik Yer Tutucusu 2">
            <a:extLst>
              <a:ext uri="{FF2B5EF4-FFF2-40B4-BE49-F238E27FC236}">
                <a16:creationId xmlns:a16="http://schemas.microsoft.com/office/drawing/2014/main" id="{4351D261-E785-4C94-A6DB-94A50604F6E2}"/>
              </a:ext>
            </a:extLst>
          </p:cNvPr>
          <p:cNvSpPr txBox="1">
            <a:spLocks/>
          </p:cNvSpPr>
          <p:nvPr/>
        </p:nvSpPr>
        <p:spPr bwMode="auto">
          <a:xfrm>
            <a:off x="6125896" y="5266159"/>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TR-36 - Maksimum Gerilim Düşümü Grafiği (2030)</a:t>
            </a:r>
          </a:p>
        </p:txBody>
      </p:sp>
      <p:pic>
        <p:nvPicPr>
          <p:cNvPr id="11" name="Picture 3" descr="Chart, line chart&#10;&#10;Description automatically generated">
            <a:extLst>
              <a:ext uri="{FF2B5EF4-FFF2-40B4-BE49-F238E27FC236}">
                <a16:creationId xmlns:a16="http://schemas.microsoft.com/office/drawing/2014/main" id="{75B3483B-6D6E-4698-AFC8-45B164D70775}"/>
              </a:ext>
            </a:extLst>
          </p:cNvPr>
          <p:cNvPicPr>
            <a:picLocks noChangeAspect="1"/>
          </p:cNvPicPr>
          <p:nvPr/>
        </p:nvPicPr>
        <p:blipFill>
          <a:blip r:embed="rId2"/>
          <a:stretch>
            <a:fillRect/>
          </a:stretch>
        </p:blipFill>
        <p:spPr>
          <a:xfrm>
            <a:off x="222046" y="1041868"/>
            <a:ext cx="5903850" cy="4212000"/>
          </a:xfrm>
          <a:prstGeom prst="rect">
            <a:avLst/>
          </a:prstGeom>
        </p:spPr>
      </p:pic>
      <p:pic>
        <p:nvPicPr>
          <p:cNvPr id="12" name="Picture 7" descr="Chart, line chart&#10;&#10;Description automatically generated">
            <a:extLst>
              <a:ext uri="{FF2B5EF4-FFF2-40B4-BE49-F238E27FC236}">
                <a16:creationId xmlns:a16="http://schemas.microsoft.com/office/drawing/2014/main" id="{EC48DA54-1E15-4082-9BE7-CA51F9B1FF9B}"/>
              </a:ext>
            </a:extLst>
          </p:cNvPr>
          <p:cNvPicPr>
            <a:picLocks noChangeAspect="1"/>
          </p:cNvPicPr>
          <p:nvPr/>
        </p:nvPicPr>
        <p:blipFill>
          <a:blip r:embed="rId3"/>
          <a:stretch>
            <a:fillRect/>
          </a:stretch>
        </p:blipFill>
        <p:spPr>
          <a:xfrm>
            <a:off x="6108603" y="1041868"/>
            <a:ext cx="5886226" cy="4212000"/>
          </a:xfrm>
          <a:prstGeom prst="rect">
            <a:avLst/>
          </a:prstGeom>
        </p:spPr>
      </p:pic>
    </p:spTree>
    <p:extLst>
      <p:ext uri="{BB962C8B-B14F-4D97-AF65-F5344CB8AC3E}">
        <p14:creationId xmlns:p14="http://schemas.microsoft.com/office/powerpoint/2010/main" val="119718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E9939-063B-4914-88F2-460B6F8C7BD0}"/>
              </a:ext>
            </a:extLst>
          </p:cNvPr>
          <p:cNvSpPr>
            <a:spLocks noGrp="1"/>
          </p:cNvSpPr>
          <p:nvPr>
            <p:ph type="title"/>
          </p:nvPr>
        </p:nvSpPr>
        <p:spPr>
          <a:xfrm>
            <a:off x="154675" y="0"/>
            <a:ext cx="10515600" cy="1325563"/>
          </a:xfrm>
        </p:spPr>
        <p:txBody>
          <a:bodyPr>
            <a:normAutofit/>
          </a:bodyPr>
          <a:lstStyle/>
          <a:p>
            <a:r>
              <a:rPr lang="tr-TR" altLang="tr-TR" sz="3600" b="1" dirty="0"/>
              <a:t>SONUÇLAR – Kontrollü Şarj Durumu – Reaktif Güç</a:t>
            </a:r>
            <a:endParaRPr lang="tr-TR" sz="3600" b="1" dirty="0"/>
          </a:p>
        </p:txBody>
      </p:sp>
      <p:sp>
        <p:nvSpPr>
          <p:cNvPr id="7" name="İçerik Yer Tutucusu 2">
            <a:extLst>
              <a:ext uri="{FF2B5EF4-FFF2-40B4-BE49-F238E27FC236}">
                <a16:creationId xmlns:a16="http://schemas.microsoft.com/office/drawing/2014/main" id="{DEB57073-C5DC-42B3-942D-716730CD8A00}"/>
              </a:ext>
            </a:extLst>
          </p:cNvPr>
          <p:cNvSpPr txBox="1">
            <a:spLocks/>
          </p:cNvSpPr>
          <p:nvPr/>
        </p:nvSpPr>
        <p:spPr bwMode="auto">
          <a:xfrm>
            <a:off x="179882" y="5223630"/>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Reaktif Güç Grafiği (2030)</a:t>
            </a:r>
          </a:p>
        </p:txBody>
      </p:sp>
      <p:sp>
        <p:nvSpPr>
          <p:cNvPr id="8" name="İçerik Yer Tutucusu 2">
            <a:extLst>
              <a:ext uri="{FF2B5EF4-FFF2-40B4-BE49-F238E27FC236}">
                <a16:creationId xmlns:a16="http://schemas.microsoft.com/office/drawing/2014/main" id="{0DAF5B18-AD15-4B88-83AA-2178F5AF78CC}"/>
              </a:ext>
            </a:extLst>
          </p:cNvPr>
          <p:cNvSpPr txBox="1">
            <a:spLocks/>
          </p:cNvSpPr>
          <p:nvPr/>
        </p:nvSpPr>
        <p:spPr bwMode="auto">
          <a:xfrm>
            <a:off x="6125896" y="5223630"/>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TR-36 – Reaktif Güç Grafiği (2030)</a:t>
            </a:r>
          </a:p>
        </p:txBody>
      </p:sp>
      <p:pic>
        <p:nvPicPr>
          <p:cNvPr id="13" name="Picture 9" descr="Chart, line chart&#10;&#10;Description automatically generated">
            <a:extLst>
              <a:ext uri="{FF2B5EF4-FFF2-40B4-BE49-F238E27FC236}">
                <a16:creationId xmlns:a16="http://schemas.microsoft.com/office/drawing/2014/main" id="{BDA42915-903B-4F05-8431-7D86187D67B5}"/>
              </a:ext>
            </a:extLst>
          </p:cNvPr>
          <p:cNvPicPr>
            <a:picLocks noChangeAspect="1"/>
          </p:cNvPicPr>
          <p:nvPr/>
        </p:nvPicPr>
        <p:blipFill>
          <a:blip r:embed="rId2"/>
          <a:stretch>
            <a:fillRect/>
          </a:stretch>
        </p:blipFill>
        <p:spPr>
          <a:xfrm>
            <a:off x="114752" y="999339"/>
            <a:ext cx="5907396" cy="4212000"/>
          </a:xfrm>
          <a:prstGeom prst="rect">
            <a:avLst/>
          </a:prstGeom>
        </p:spPr>
      </p:pic>
      <p:pic>
        <p:nvPicPr>
          <p:cNvPr id="14" name="Picture 12" descr="Chart, line chart&#10;&#10;Description automatically generated">
            <a:extLst>
              <a:ext uri="{FF2B5EF4-FFF2-40B4-BE49-F238E27FC236}">
                <a16:creationId xmlns:a16="http://schemas.microsoft.com/office/drawing/2014/main" id="{AF8D251F-C743-4F97-83EE-3FE7DBFFF4CA}"/>
              </a:ext>
            </a:extLst>
          </p:cNvPr>
          <p:cNvPicPr>
            <a:picLocks noChangeAspect="1"/>
          </p:cNvPicPr>
          <p:nvPr/>
        </p:nvPicPr>
        <p:blipFill>
          <a:blip r:embed="rId3"/>
          <a:stretch>
            <a:fillRect/>
          </a:stretch>
        </p:blipFill>
        <p:spPr>
          <a:xfrm>
            <a:off x="6169854" y="1011630"/>
            <a:ext cx="5873937" cy="4212000"/>
          </a:xfrm>
          <a:prstGeom prst="rect">
            <a:avLst/>
          </a:prstGeom>
        </p:spPr>
      </p:pic>
    </p:spTree>
    <p:extLst>
      <p:ext uri="{BB962C8B-B14F-4D97-AF65-F5344CB8AC3E}">
        <p14:creationId xmlns:p14="http://schemas.microsoft.com/office/powerpoint/2010/main" val="254848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9E9939-063B-4914-88F2-460B6F8C7BD0}"/>
              </a:ext>
            </a:extLst>
          </p:cNvPr>
          <p:cNvSpPr>
            <a:spLocks noGrp="1"/>
          </p:cNvSpPr>
          <p:nvPr>
            <p:ph type="title"/>
          </p:nvPr>
        </p:nvSpPr>
        <p:spPr>
          <a:xfrm>
            <a:off x="154675" y="0"/>
            <a:ext cx="10515600" cy="1325563"/>
          </a:xfrm>
        </p:spPr>
        <p:txBody>
          <a:bodyPr>
            <a:normAutofit/>
          </a:bodyPr>
          <a:lstStyle/>
          <a:p>
            <a:r>
              <a:rPr lang="tr-TR" altLang="tr-TR" sz="3600" b="1" dirty="0"/>
              <a:t>SONUÇLAR – Kontrollü Şarj Durumu – Güç Faktörü</a:t>
            </a:r>
            <a:endParaRPr lang="tr-TR" sz="3600" b="1" dirty="0"/>
          </a:p>
        </p:txBody>
      </p:sp>
      <p:sp>
        <p:nvSpPr>
          <p:cNvPr id="7" name="İçerik Yer Tutucusu 2">
            <a:extLst>
              <a:ext uri="{FF2B5EF4-FFF2-40B4-BE49-F238E27FC236}">
                <a16:creationId xmlns:a16="http://schemas.microsoft.com/office/drawing/2014/main" id="{FED962A7-96EC-4D1F-8969-BD7959B5386D}"/>
              </a:ext>
            </a:extLst>
          </p:cNvPr>
          <p:cNvSpPr txBox="1">
            <a:spLocks/>
          </p:cNvSpPr>
          <p:nvPr/>
        </p:nvSpPr>
        <p:spPr bwMode="auto">
          <a:xfrm>
            <a:off x="179882" y="5223623"/>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Güç Faktörü Grafiği (2030)</a:t>
            </a:r>
          </a:p>
        </p:txBody>
      </p:sp>
      <p:sp>
        <p:nvSpPr>
          <p:cNvPr id="8" name="İçerik Yer Tutucusu 2">
            <a:extLst>
              <a:ext uri="{FF2B5EF4-FFF2-40B4-BE49-F238E27FC236}">
                <a16:creationId xmlns:a16="http://schemas.microsoft.com/office/drawing/2014/main" id="{9BE7CC64-21B1-429A-9E5F-CDEE3221FDFC}"/>
              </a:ext>
            </a:extLst>
          </p:cNvPr>
          <p:cNvSpPr txBox="1">
            <a:spLocks/>
          </p:cNvSpPr>
          <p:nvPr/>
        </p:nvSpPr>
        <p:spPr bwMode="auto">
          <a:xfrm>
            <a:off x="6125896" y="5223623"/>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TR-36 – Güç Faktörü Grafiği (2030)</a:t>
            </a:r>
          </a:p>
        </p:txBody>
      </p:sp>
      <p:pic>
        <p:nvPicPr>
          <p:cNvPr id="13" name="Picture 2" descr="Chart, line chart&#10;&#10;Description automatically generated">
            <a:extLst>
              <a:ext uri="{FF2B5EF4-FFF2-40B4-BE49-F238E27FC236}">
                <a16:creationId xmlns:a16="http://schemas.microsoft.com/office/drawing/2014/main" id="{B8308E5E-FD11-4697-846B-EDA7CD640249}"/>
              </a:ext>
            </a:extLst>
          </p:cNvPr>
          <p:cNvPicPr>
            <a:picLocks noChangeAspect="1"/>
          </p:cNvPicPr>
          <p:nvPr/>
        </p:nvPicPr>
        <p:blipFill>
          <a:blip r:embed="rId2"/>
          <a:stretch>
            <a:fillRect/>
          </a:stretch>
        </p:blipFill>
        <p:spPr>
          <a:xfrm>
            <a:off x="257293" y="1011623"/>
            <a:ext cx="5868603" cy="4212000"/>
          </a:xfrm>
          <a:prstGeom prst="rect">
            <a:avLst/>
          </a:prstGeom>
        </p:spPr>
      </p:pic>
      <p:pic>
        <p:nvPicPr>
          <p:cNvPr id="14" name="Picture 4" descr="Chart, line chart&#10;&#10;Description automatically generated">
            <a:extLst>
              <a:ext uri="{FF2B5EF4-FFF2-40B4-BE49-F238E27FC236}">
                <a16:creationId xmlns:a16="http://schemas.microsoft.com/office/drawing/2014/main" id="{9F5402DA-8130-465A-8350-AA38B12643D3}"/>
              </a:ext>
            </a:extLst>
          </p:cNvPr>
          <p:cNvPicPr>
            <a:picLocks noChangeAspect="1"/>
          </p:cNvPicPr>
          <p:nvPr/>
        </p:nvPicPr>
        <p:blipFill>
          <a:blip r:embed="rId3"/>
          <a:stretch>
            <a:fillRect/>
          </a:stretch>
        </p:blipFill>
        <p:spPr>
          <a:xfrm>
            <a:off x="6298740" y="1011623"/>
            <a:ext cx="5893260" cy="4212000"/>
          </a:xfrm>
          <a:prstGeom prst="rect">
            <a:avLst/>
          </a:prstGeom>
        </p:spPr>
      </p:pic>
    </p:spTree>
    <p:extLst>
      <p:ext uri="{BB962C8B-B14F-4D97-AF65-F5344CB8AC3E}">
        <p14:creationId xmlns:p14="http://schemas.microsoft.com/office/powerpoint/2010/main" val="17336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34CC91-DDD9-4CBA-B232-53A9E8E77A6D}"/>
              </a:ext>
            </a:extLst>
          </p:cNvPr>
          <p:cNvSpPr>
            <a:spLocks noGrp="1"/>
          </p:cNvSpPr>
          <p:nvPr>
            <p:ph type="title"/>
          </p:nvPr>
        </p:nvSpPr>
        <p:spPr>
          <a:xfrm>
            <a:off x="115186" y="18255"/>
            <a:ext cx="10515600" cy="1325563"/>
          </a:xfrm>
        </p:spPr>
        <p:txBody>
          <a:bodyPr>
            <a:normAutofit/>
          </a:bodyPr>
          <a:lstStyle/>
          <a:p>
            <a:r>
              <a:rPr lang="tr-TR" sz="3600" b="1" dirty="0"/>
              <a:t>SONUÇLAR – Kontrollü Şarj Durumu (3 senaryo)</a:t>
            </a:r>
          </a:p>
        </p:txBody>
      </p:sp>
      <p:sp>
        <p:nvSpPr>
          <p:cNvPr id="4" name="İçerik Yer Tutucusu 2">
            <a:extLst>
              <a:ext uri="{FF2B5EF4-FFF2-40B4-BE49-F238E27FC236}">
                <a16:creationId xmlns:a16="http://schemas.microsoft.com/office/drawing/2014/main" id="{16F3E5B0-29FB-4C9A-9E7A-4D661E50CAA7}"/>
              </a:ext>
            </a:extLst>
          </p:cNvPr>
          <p:cNvSpPr txBox="1">
            <a:spLocks/>
          </p:cNvSpPr>
          <p:nvPr/>
        </p:nvSpPr>
        <p:spPr bwMode="auto">
          <a:xfrm>
            <a:off x="179882" y="5234263"/>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Maksimum Yüklenme Grafiği (2030)</a:t>
            </a:r>
          </a:p>
        </p:txBody>
      </p:sp>
      <p:sp>
        <p:nvSpPr>
          <p:cNvPr id="5" name="İçerik Yer Tutucusu 2">
            <a:extLst>
              <a:ext uri="{FF2B5EF4-FFF2-40B4-BE49-F238E27FC236}">
                <a16:creationId xmlns:a16="http://schemas.microsoft.com/office/drawing/2014/main" id="{AF8D4887-06B4-4858-B3E6-3E5B3264EE1E}"/>
              </a:ext>
            </a:extLst>
          </p:cNvPr>
          <p:cNvSpPr txBox="1">
            <a:spLocks/>
          </p:cNvSpPr>
          <p:nvPr/>
        </p:nvSpPr>
        <p:spPr bwMode="auto">
          <a:xfrm>
            <a:off x="6125896" y="5234263"/>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Maksimum Gerilim Düşümü Grafiği (2030)</a:t>
            </a:r>
          </a:p>
        </p:txBody>
      </p:sp>
      <p:pic>
        <p:nvPicPr>
          <p:cNvPr id="6" name="Picture 2" descr="Chart, line chart&#10;&#10;Description automatically generated">
            <a:extLst>
              <a:ext uri="{FF2B5EF4-FFF2-40B4-BE49-F238E27FC236}">
                <a16:creationId xmlns:a16="http://schemas.microsoft.com/office/drawing/2014/main" id="{E9EA1F33-BD9F-4F9A-AB9F-FD6EE933A5F9}"/>
              </a:ext>
            </a:extLst>
          </p:cNvPr>
          <p:cNvPicPr>
            <a:picLocks noChangeAspect="1"/>
          </p:cNvPicPr>
          <p:nvPr/>
        </p:nvPicPr>
        <p:blipFill>
          <a:blip r:embed="rId2"/>
          <a:stretch>
            <a:fillRect/>
          </a:stretch>
        </p:blipFill>
        <p:spPr>
          <a:xfrm>
            <a:off x="154675" y="1009972"/>
            <a:ext cx="5847557" cy="4212000"/>
          </a:xfrm>
          <a:prstGeom prst="rect">
            <a:avLst/>
          </a:prstGeom>
        </p:spPr>
      </p:pic>
      <p:pic>
        <p:nvPicPr>
          <p:cNvPr id="7" name="Picture 4" descr="Chart, line chart&#10;&#10;Description automatically generated">
            <a:extLst>
              <a:ext uri="{FF2B5EF4-FFF2-40B4-BE49-F238E27FC236}">
                <a16:creationId xmlns:a16="http://schemas.microsoft.com/office/drawing/2014/main" id="{99DB08FD-F582-43D4-8934-1142FFCFED39}"/>
              </a:ext>
            </a:extLst>
          </p:cNvPr>
          <p:cNvPicPr>
            <a:picLocks noChangeAspect="1"/>
          </p:cNvPicPr>
          <p:nvPr/>
        </p:nvPicPr>
        <p:blipFill>
          <a:blip r:embed="rId3"/>
          <a:stretch>
            <a:fillRect/>
          </a:stretch>
        </p:blipFill>
        <p:spPr>
          <a:xfrm>
            <a:off x="6158259" y="1009972"/>
            <a:ext cx="5879066" cy="4212000"/>
          </a:xfrm>
          <a:prstGeom prst="rect">
            <a:avLst/>
          </a:prstGeom>
        </p:spPr>
      </p:pic>
    </p:spTree>
    <p:extLst>
      <p:ext uri="{BB962C8B-B14F-4D97-AF65-F5344CB8AC3E}">
        <p14:creationId xmlns:p14="http://schemas.microsoft.com/office/powerpoint/2010/main" val="252098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34CC91-DDD9-4CBA-B232-53A9E8E77A6D}"/>
              </a:ext>
            </a:extLst>
          </p:cNvPr>
          <p:cNvSpPr>
            <a:spLocks noGrp="1"/>
          </p:cNvSpPr>
          <p:nvPr>
            <p:ph type="title"/>
          </p:nvPr>
        </p:nvSpPr>
        <p:spPr>
          <a:xfrm>
            <a:off x="115186" y="18255"/>
            <a:ext cx="10515600" cy="1325563"/>
          </a:xfrm>
        </p:spPr>
        <p:txBody>
          <a:bodyPr>
            <a:normAutofit/>
          </a:bodyPr>
          <a:lstStyle/>
          <a:p>
            <a:r>
              <a:rPr lang="tr-TR" sz="3600" b="1" dirty="0"/>
              <a:t>SONUÇLAR – Kontrollü Şarj Durumu (3 senaryo)</a:t>
            </a:r>
          </a:p>
        </p:txBody>
      </p:sp>
      <p:sp>
        <p:nvSpPr>
          <p:cNvPr id="8" name="İçerik Yer Tutucusu 2">
            <a:extLst>
              <a:ext uri="{FF2B5EF4-FFF2-40B4-BE49-F238E27FC236}">
                <a16:creationId xmlns:a16="http://schemas.microsoft.com/office/drawing/2014/main" id="{FF8F7B8D-6BC0-40B3-AB76-305A3E84BC89}"/>
              </a:ext>
            </a:extLst>
          </p:cNvPr>
          <p:cNvSpPr txBox="1">
            <a:spLocks/>
          </p:cNvSpPr>
          <p:nvPr/>
        </p:nvSpPr>
        <p:spPr bwMode="auto">
          <a:xfrm>
            <a:off x="179882" y="5234263"/>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Reaktif Güç Grafiği (2030)</a:t>
            </a:r>
          </a:p>
        </p:txBody>
      </p:sp>
      <p:sp>
        <p:nvSpPr>
          <p:cNvPr id="9" name="İçerik Yer Tutucusu 2">
            <a:extLst>
              <a:ext uri="{FF2B5EF4-FFF2-40B4-BE49-F238E27FC236}">
                <a16:creationId xmlns:a16="http://schemas.microsoft.com/office/drawing/2014/main" id="{5AB49151-9BD9-49AE-B239-E83B99A2AD03}"/>
              </a:ext>
            </a:extLst>
          </p:cNvPr>
          <p:cNvSpPr txBox="1">
            <a:spLocks/>
          </p:cNvSpPr>
          <p:nvPr/>
        </p:nvSpPr>
        <p:spPr bwMode="auto">
          <a:xfrm>
            <a:off x="6125896" y="5234263"/>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Güç Faktörü Grafiği (2030)</a:t>
            </a:r>
          </a:p>
        </p:txBody>
      </p:sp>
      <p:pic>
        <p:nvPicPr>
          <p:cNvPr id="10" name="Picture 2" descr="Chart, line chart&#10;&#10;Description automatically generated">
            <a:extLst>
              <a:ext uri="{FF2B5EF4-FFF2-40B4-BE49-F238E27FC236}">
                <a16:creationId xmlns:a16="http://schemas.microsoft.com/office/drawing/2014/main" id="{227CD518-1468-48F9-82CF-BCFFC74E5CA7}"/>
              </a:ext>
            </a:extLst>
          </p:cNvPr>
          <p:cNvPicPr>
            <a:picLocks noChangeAspect="1"/>
          </p:cNvPicPr>
          <p:nvPr/>
        </p:nvPicPr>
        <p:blipFill>
          <a:blip r:embed="rId2"/>
          <a:stretch>
            <a:fillRect/>
          </a:stretch>
        </p:blipFill>
        <p:spPr>
          <a:xfrm>
            <a:off x="149986" y="1022263"/>
            <a:ext cx="5891468" cy="4212000"/>
          </a:xfrm>
          <a:prstGeom prst="rect">
            <a:avLst/>
          </a:prstGeom>
        </p:spPr>
      </p:pic>
      <p:pic>
        <p:nvPicPr>
          <p:cNvPr id="11" name="Picture 4" descr="Chart, line chart&#10;&#10;Description automatically generated">
            <a:extLst>
              <a:ext uri="{FF2B5EF4-FFF2-40B4-BE49-F238E27FC236}">
                <a16:creationId xmlns:a16="http://schemas.microsoft.com/office/drawing/2014/main" id="{52132BF3-D567-4E62-BFC0-21850360795D}"/>
              </a:ext>
            </a:extLst>
          </p:cNvPr>
          <p:cNvPicPr>
            <a:picLocks noChangeAspect="1"/>
          </p:cNvPicPr>
          <p:nvPr/>
        </p:nvPicPr>
        <p:blipFill>
          <a:blip r:embed="rId3"/>
          <a:stretch>
            <a:fillRect/>
          </a:stretch>
        </p:blipFill>
        <p:spPr>
          <a:xfrm>
            <a:off x="6201712" y="1022263"/>
            <a:ext cx="5870198" cy="4212000"/>
          </a:xfrm>
          <a:prstGeom prst="rect">
            <a:avLst/>
          </a:prstGeom>
        </p:spPr>
      </p:pic>
    </p:spTree>
    <p:extLst>
      <p:ext uri="{BB962C8B-B14F-4D97-AF65-F5344CB8AC3E}">
        <p14:creationId xmlns:p14="http://schemas.microsoft.com/office/powerpoint/2010/main" val="412602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7EEA70-966E-4B2F-AABC-DD635F4700EA}"/>
              </a:ext>
            </a:extLst>
          </p:cNvPr>
          <p:cNvSpPr>
            <a:spLocks noGrp="1"/>
          </p:cNvSpPr>
          <p:nvPr>
            <p:ph type="title"/>
          </p:nvPr>
        </p:nvSpPr>
        <p:spPr>
          <a:xfrm>
            <a:off x="93920" y="0"/>
            <a:ext cx="10515600" cy="1325563"/>
          </a:xfrm>
        </p:spPr>
        <p:txBody>
          <a:bodyPr>
            <a:normAutofit/>
          </a:bodyPr>
          <a:lstStyle/>
          <a:p>
            <a:r>
              <a:rPr lang="tr-TR" sz="3600" b="1" dirty="0"/>
              <a:t>SONUÇLAR – Kontrollü Şarj Durumu (EA Sayısında Artış)</a:t>
            </a:r>
          </a:p>
        </p:txBody>
      </p:sp>
      <p:sp>
        <p:nvSpPr>
          <p:cNvPr id="4" name="İçerik Yer Tutucusu 2">
            <a:extLst>
              <a:ext uri="{FF2B5EF4-FFF2-40B4-BE49-F238E27FC236}">
                <a16:creationId xmlns:a16="http://schemas.microsoft.com/office/drawing/2014/main" id="{79B9BC5B-C5A0-4499-A6B2-BCA6655FAC51}"/>
              </a:ext>
            </a:extLst>
          </p:cNvPr>
          <p:cNvSpPr txBox="1">
            <a:spLocks/>
          </p:cNvSpPr>
          <p:nvPr/>
        </p:nvSpPr>
        <p:spPr bwMode="auto">
          <a:xfrm>
            <a:off x="93918" y="5200486"/>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Maksimum Yüklenme Grafiği (3,4 Milyon EA)</a:t>
            </a:r>
          </a:p>
        </p:txBody>
      </p:sp>
      <p:pic>
        <p:nvPicPr>
          <p:cNvPr id="6" name="Picture 64">
            <a:extLst>
              <a:ext uri="{FF2B5EF4-FFF2-40B4-BE49-F238E27FC236}">
                <a16:creationId xmlns:a16="http://schemas.microsoft.com/office/drawing/2014/main" id="{6B092B36-58ED-4137-8826-362EF23DB559}"/>
              </a:ext>
            </a:extLst>
          </p:cNvPr>
          <p:cNvPicPr/>
          <p:nvPr/>
        </p:nvPicPr>
        <p:blipFill>
          <a:blip r:embed="rId2"/>
          <a:stretch>
            <a:fillRect/>
          </a:stretch>
        </p:blipFill>
        <p:spPr>
          <a:xfrm>
            <a:off x="6167581" y="1036307"/>
            <a:ext cx="5896800" cy="4095094"/>
          </a:xfrm>
          <a:prstGeom prst="rect">
            <a:avLst/>
          </a:prstGeom>
          <a:ln>
            <a:solidFill>
              <a:schemeClr val="tx1"/>
            </a:solidFill>
          </a:ln>
        </p:spPr>
      </p:pic>
      <p:pic>
        <p:nvPicPr>
          <p:cNvPr id="7" name="Picture 133">
            <a:extLst>
              <a:ext uri="{FF2B5EF4-FFF2-40B4-BE49-F238E27FC236}">
                <a16:creationId xmlns:a16="http://schemas.microsoft.com/office/drawing/2014/main" id="{64ABB329-365B-4759-96EA-5628B17278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08703" y="1180216"/>
            <a:ext cx="1488993" cy="651123"/>
          </a:xfrm>
          <a:prstGeom prst="rect">
            <a:avLst/>
          </a:prstGeom>
          <a:noFill/>
          <a:ln>
            <a:noFill/>
          </a:ln>
        </p:spPr>
      </p:pic>
      <p:sp>
        <p:nvSpPr>
          <p:cNvPr id="9" name="İçerik Yer Tutucusu 2">
            <a:extLst>
              <a:ext uri="{FF2B5EF4-FFF2-40B4-BE49-F238E27FC236}">
                <a16:creationId xmlns:a16="http://schemas.microsoft.com/office/drawing/2014/main" id="{73AB5B53-552C-4C1E-9D5A-07027FE10D79}"/>
              </a:ext>
            </a:extLst>
          </p:cNvPr>
          <p:cNvSpPr txBox="1">
            <a:spLocks/>
          </p:cNvSpPr>
          <p:nvPr/>
        </p:nvSpPr>
        <p:spPr bwMode="auto">
          <a:xfrm>
            <a:off x="6181964" y="5200486"/>
            <a:ext cx="591611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TR-27 – Güç Faktörü Grafiği (3,4 Milyon EA)</a:t>
            </a:r>
          </a:p>
        </p:txBody>
      </p:sp>
      <p:pic>
        <p:nvPicPr>
          <p:cNvPr id="10" name="Picture 39">
            <a:extLst>
              <a:ext uri="{FF2B5EF4-FFF2-40B4-BE49-F238E27FC236}">
                <a16:creationId xmlns:a16="http://schemas.microsoft.com/office/drawing/2014/main" id="{CE638197-999E-4D84-84D5-A4D5A3D4249C}"/>
              </a:ext>
            </a:extLst>
          </p:cNvPr>
          <p:cNvPicPr>
            <a:picLocks noChangeAspect="1"/>
          </p:cNvPicPr>
          <p:nvPr/>
        </p:nvPicPr>
        <p:blipFill>
          <a:blip r:embed="rId4"/>
          <a:stretch>
            <a:fillRect/>
          </a:stretch>
        </p:blipFill>
        <p:spPr>
          <a:xfrm>
            <a:off x="217705" y="1036307"/>
            <a:ext cx="5792333" cy="4096800"/>
          </a:xfrm>
          <a:prstGeom prst="rect">
            <a:avLst/>
          </a:prstGeom>
          <a:ln>
            <a:solidFill>
              <a:schemeClr val="tx1"/>
            </a:solidFill>
          </a:ln>
        </p:spPr>
      </p:pic>
      <p:pic>
        <p:nvPicPr>
          <p:cNvPr id="11" name="Picture 133">
            <a:extLst>
              <a:ext uri="{FF2B5EF4-FFF2-40B4-BE49-F238E27FC236}">
                <a16:creationId xmlns:a16="http://schemas.microsoft.com/office/drawing/2014/main" id="{12FC6818-5EEE-4C11-AF35-05201F6040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8989" y="1167826"/>
            <a:ext cx="1488993" cy="651123"/>
          </a:xfrm>
          <a:prstGeom prst="rect">
            <a:avLst/>
          </a:prstGeom>
          <a:noFill/>
          <a:ln>
            <a:noFill/>
          </a:ln>
        </p:spPr>
      </p:pic>
    </p:spTree>
    <p:extLst>
      <p:ext uri="{BB962C8B-B14F-4D97-AF65-F5344CB8AC3E}">
        <p14:creationId xmlns:p14="http://schemas.microsoft.com/office/powerpoint/2010/main" val="113377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A3F303-F6FA-4AB8-B4FF-32AAAB192BA7}"/>
              </a:ext>
            </a:extLst>
          </p:cNvPr>
          <p:cNvSpPr>
            <a:spLocks noGrp="1"/>
          </p:cNvSpPr>
          <p:nvPr>
            <p:ph type="title"/>
          </p:nvPr>
        </p:nvSpPr>
        <p:spPr>
          <a:xfrm>
            <a:off x="125818" y="18255"/>
            <a:ext cx="10515600" cy="1325563"/>
          </a:xfrm>
        </p:spPr>
        <p:txBody>
          <a:bodyPr>
            <a:normAutofit/>
          </a:bodyPr>
          <a:lstStyle/>
          <a:p>
            <a:r>
              <a:rPr lang="tr-TR" sz="4000" b="1" dirty="0"/>
              <a:t>SONUÇLAR - TARTIŞMA</a:t>
            </a:r>
          </a:p>
        </p:txBody>
      </p:sp>
      <p:sp>
        <p:nvSpPr>
          <p:cNvPr id="4" name="Metin kutusu 3">
            <a:extLst>
              <a:ext uri="{FF2B5EF4-FFF2-40B4-BE49-F238E27FC236}">
                <a16:creationId xmlns:a16="http://schemas.microsoft.com/office/drawing/2014/main" id="{1266036D-2D92-46C5-9765-C66035EB6922}"/>
              </a:ext>
            </a:extLst>
          </p:cNvPr>
          <p:cNvSpPr txBox="1"/>
          <p:nvPr/>
        </p:nvSpPr>
        <p:spPr>
          <a:xfrm>
            <a:off x="381000" y="1112564"/>
            <a:ext cx="5248258" cy="1135696"/>
          </a:xfrm>
          <a:prstGeom prst="rect">
            <a:avLst/>
          </a:prstGeom>
          <a:noFill/>
        </p:spPr>
        <p:txBody>
          <a:bodyPr wrap="square" rtlCol="0">
            <a:spAutoFit/>
          </a:bodyPr>
          <a:lstStyle>
            <a:defPPr>
              <a:defRPr lang="tr-TR"/>
            </a:defPPr>
            <a:lvl1pPr marL="57150" indent="-285750" defTabSz="457200" fontAlgn="base">
              <a:spcBef>
                <a:spcPct val="20000"/>
              </a:spcBef>
              <a:spcAft>
                <a:spcPts val="600"/>
              </a:spcAft>
              <a:buClr>
                <a:srgbClr val="1287C3"/>
              </a:buClr>
              <a:buSzPct val="145000"/>
              <a:buFont typeface="Arial" panose="020B0604020202020204" pitchFamily="34" charset="0"/>
              <a:buChar char="•"/>
              <a:defRPr sz="2000" b="1"/>
            </a:lvl1pPr>
            <a:lvl2pPr lvl="1" indent="-285750" defTabSz="457200" fontAlgn="base">
              <a:spcBef>
                <a:spcPct val="20000"/>
              </a:spcBef>
              <a:spcAft>
                <a:spcPts val="600"/>
              </a:spcAft>
              <a:buClr>
                <a:srgbClr val="1287C3"/>
              </a:buClr>
              <a:buSzPct val="145000"/>
              <a:buFont typeface="Arial" panose="020B0604020202020204" pitchFamily="34" charset="0"/>
              <a:buChar char="•"/>
              <a:defRPr sz="1600"/>
            </a:lvl2pPr>
          </a:lstStyle>
          <a:p>
            <a:pPr marL="285750">
              <a:buFont typeface="Wingdings" panose="05000000000000000000" pitchFamily="2" charset="2"/>
              <a:buChar char="ü"/>
            </a:pPr>
            <a:r>
              <a:rPr lang="tr-TR" altLang="tr-TR" sz="1800" dirty="0"/>
              <a:t>Şebekeye Etki</a:t>
            </a:r>
          </a:p>
          <a:p>
            <a:pPr marL="171450" lvl="1" indent="0" algn="just">
              <a:buNone/>
            </a:pPr>
            <a:r>
              <a:rPr lang="tr-TR" sz="1400" dirty="0"/>
              <a:t>Elektrikli araçların OG dağıtım şebekesine etkisi, yük profilinde ve gerilim düşümündeki değişimler açısından çok sınırlı oranda olmaktadır.</a:t>
            </a:r>
          </a:p>
        </p:txBody>
      </p:sp>
      <p:sp>
        <p:nvSpPr>
          <p:cNvPr id="5" name="Metin kutusu 4">
            <a:extLst>
              <a:ext uri="{FF2B5EF4-FFF2-40B4-BE49-F238E27FC236}">
                <a16:creationId xmlns:a16="http://schemas.microsoft.com/office/drawing/2014/main" id="{832083F8-001F-4F17-9C8C-463FA9BA49E9}"/>
              </a:ext>
            </a:extLst>
          </p:cNvPr>
          <p:cNvSpPr txBox="1"/>
          <p:nvPr/>
        </p:nvSpPr>
        <p:spPr>
          <a:xfrm>
            <a:off x="6477000" y="1112564"/>
            <a:ext cx="5248258" cy="1135696"/>
          </a:xfrm>
          <a:prstGeom prst="rect">
            <a:avLst/>
          </a:prstGeom>
          <a:noFill/>
        </p:spPr>
        <p:txBody>
          <a:bodyPr wrap="square" rtlCol="0">
            <a:spAutoFit/>
          </a:bodyPr>
          <a:lstStyle>
            <a:defPPr>
              <a:defRPr lang="tr-TR"/>
            </a:defPPr>
            <a:lvl1pPr marL="57150" indent="-285750" defTabSz="457200" fontAlgn="base">
              <a:spcBef>
                <a:spcPct val="20000"/>
              </a:spcBef>
              <a:spcAft>
                <a:spcPts val="600"/>
              </a:spcAft>
              <a:buClr>
                <a:srgbClr val="1287C3"/>
              </a:buClr>
              <a:buSzPct val="145000"/>
              <a:buFont typeface="Arial" panose="020B0604020202020204" pitchFamily="34" charset="0"/>
              <a:buChar char="•"/>
              <a:defRPr sz="2000" b="1"/>
            </a:lvl1pPr>
            <a:lvl2pPr lvl="1" indent="-285750" defTabSz="457200" fontAlgn="base">
              <a:spcBef>
                <a:spcPct val="20000"/>
              </a:spcBef>
              <a:spcAft>
                <a:spcPts val="600"/>
              </a:spcAft>
              <a:buClr>
                <a:srgbClr val="1287C3"/>
              </a:buClr>
              <a:buSzPct val="145000"/>
              <a:buFont typeface="Arial" panose="020B0604020202020204" pitchFamily="34" charset="0"/>
              <a:buChar char="•"/>
              <a:defRPr sz="1600"/>
            </a:lvl2pPr>
          </a:lstStyle>
          <a:p>
            <a:pPr marL="285750">
              <a:buFont typeface="Wingdings" panose="05000000000000000000" pitchFamily="2" charset="2"/>
              <a:buChar char="ü"/>
            </a:pPr>
            <a:r>
              <a:rPr lang="tr-TR" altLang="tr-TR" sz="1800" dirty="0"/>
              <a:t>V2G (</a:t>
            </a:r>
            <a:r>
              <a:rPr lang="tr-TR" altLang="tr-TR" sz="1800" dirty="0" err="1"/>
              <a:t>Vehicle-to-Grid</a:t>
            </a:r>
            <a:r>
              <a:rPr lang="tr-TR" altLang="tr-TR" sz="1800" dirty="0"/>
              <a:t>)</a:t>
            </a:r>
          </a:p>
          <a:p>
            <a:pPr marL="171450" lvl="1" indent="0" algn="just">
              <a:buNone/>
            </a:pPr>
            <a:r>
              <a:rPr lang="tr-TR" sz="1400" dirty="0"/>
              <a:t>Elektrikli araçların reaktif katkı vermesi hem gerilimi düzenleyici bir rol oynamakta hem de güç faktörünü düzenleyerek şebekedeki kayıpları ve fazladan yüklenmeleri ortadan kaldırmaktadır.</a:t>
            </a:r>
          </a:p>
        </p:txBody>
      </p:sp>
      <p:sp>
        <p:nvSpPr>
          <p:cNvPr id="6" name="Metin kutusu 5">
            <a:extLst>
              <a:ext uri="{FF2B5EF4-FFF2-40B4-BE49-F238E27FC236}">
                <a16:creationId xmlns:a16="http://schemas.microsoft.com/office/drawing/2014/main" id="{0C0CC1A1-3782-4FA1-A601-020E2995FA5C}"/>
              </a:ext>
            </a:extLst>
          </p:cNvPr>
          <p:cNvSpPr txBox="1"/>
          <p:nvPr/>
        </p:nvSpPr>
        <p:spPr>
          <a:xfrm>
            <a:off x="381000" y="2556465"/>
            <a:ext cx="5248258" cy="1566583"/>
          </a:xfrm>
          <a:prstGeom prst="rect">
            <a:avLst/>
          </a:prstGeom>
          <a:noFill/>
        </p:spPr>
        <p:txBody>
          <a:bodyPr wrap="square" rtlCol="0">
            <a:spAutoFit/>
          </a:bodyPr>
          <a:lstStyle>
            <a:defPPr>
              <a:defRPr lang="tr-TR"/>
            </a:defPPr>
            <a:lvl1pPr marL="57150" indent="-285750" defTabSz="457200" fontAlgn="base">
              <a:spcBef>
                <a:spcPct val="20000"/>
              </a:spcBef>
              <a:spcAft>
                <a:spcPts val="600"/>
              </a:spcAft>
              <a:buClr>
                <a:srgbClr val="1287C3"/>
              </a:buClr>
              <a:buSzPct val="145000"/>
              <a:buFont typeface="Arial" panose="020B0604020202020204" pitchFamily="34" charset="0"/>
              <a:buChar char="•"/>
              <a:defRPr sz="2000" b="1"/>
            </a:lvl1pPr>
            <a:lvl2pPr lvl="1" indent="-285750" defTabSz="457200" fontAlgn="base">
              <a:spcBef>
                <a:spcPct val="20000"/>
              </a:spcBef>
              <a:spcAft>
                <a:spcPts val="600"/>
              </a:spcAft>
              <a:buClr>
                <a:srgbClr val="1287C3"/>
              </a:buClr>
              <a:buSzPct val="145000"/>
              <a:buFont typeface="Arial" panose="020B0604020202020204" pitchFamily="34" charset="0"/>
              <a:buChar char="•"/>
              <a:defRPr sz="1600"/>
            </a:lvl2pPr>
          </a:lstStyle>
          <a:p>
            <a:pPr marL="285750">
              <a:buFont typeface="Wingdings" panose="05000000000000000000" pitchFamily="2" charset="2"/>
              <a:buChar char="ü"/>
            </a:pPr>
            <a:r>
              <a:rPr lang="tr-TR" altLang="tr-TR" sz="1800" dirty="0" err="1"/>
              <a:t>Kapasitif</a:t>
            </a:r>
            <a:r>
              <a:rPr lang="tr-TR" altLang="tr-TR" sz="1800" dirty="0"/>
              <a:t> Yüklenme ve Gerilim Yükselmesi</a:t>
            </a:r>
          </a:p>
          <a:p>
            <a:pPr marL="171450" lvl="1" indent="0" algn="just">
              <a:buNone/>
            </a:pPr>
            <a:r>
              <a:rPr lang="tr-TR" sz="1400" dirty="0"/>
              <a:t>Metropol bölgesinde yapılan 36 güç trafosunun yük akış analizleri, bu bölgenin tamamında yer altı kablosunun fazlalığından kaynaklı olarak </a:t>
            </a:r>
            <a:r>
              <a:rPr lang="tr-TR" sz="1400" dirty="0" err="1"/>
              <a:t>kapasitif</a:t>
            </a:r>
            <a:r>
              <a:rPr lang="tr-TR" sz="1400" dirty="0"/>
              <a:t> yüklerin fazla olduğunu, buna bağlı olarak güç trafolarının orta gerilim </a:t>
            </a:r>
            <a:r>
              <a:rPr lang="tr-TR" sz="1400" dirty="0" err="1"/>
              <a:t>barasında</a:t>
            </a:r>
            <a:r>
              <a:rPr lang="tr-TR" sz="1400" dirty="0"/>
              <a:t> gerilim yükselmesi oluştuğunu göstermektedir.</a:t>
            </a:r>
          </a:p>
        </p:txBody>
      </p:sp>
      <p:sp>
        <p:nvSpPr>
          <p:cNvPr id="7" name="Metin kutusu 6">
            <a:extLst>
              <a:ext uri="{FF2B5EF4-FFF2-40B4-BE49-F238E27FC236}">
                <a16:creationId xmlns:a16="http://schemas.microsoft.com/office/drawing/2014/main" id="{3839C040-918A-4B45-B7EB-DE397FE50454}"/>
              </a:ext>
            </a:extLst>
          </p:cNvPr>
          <p:cNvSpPr txBox="1"/>
          <p:nvPr/>
        </p:nvSpPr>
        <p:spPr>
          <a:xfrm>
            <a:off x="6477000" y="2556464"/>
            <a:ext cx="5248258" cy="1782026"/>
          </a:xfrm>
          <a:prstGeom prst="rect">
            <a:avLst/>
          </a:prstGeom>
          <a:noFill/>
        </p:spPr>
        <p:txBody>
          <a:bodyPr wrap="square" rtlCol="0">
            <a:spAutoFit/>
          </a:bodyPr>
          <a:lstStyle>
            <a:defPPr>
              <a:defRPr lang="tr-TR"/>
            </a:defPPr>
            <a:lvl1pPr marL="57150" indent="-285750" defTabSz="457200" fontAlgn="base">
              <a:spcBef>
                <a:spcPct val="20000"/>
              </a:spcBef>
              <a:spcAft>
                <a:spcPts val="600"/>
              </a:spcAft>
              <a:buClr>
                <a:srgbClr val="1287C3"/>
              </a:buClr>
              <a:buSzPct val="145000"/>
              <a:buFont typeface="Arial" panose="020B0604020202020204" pitchFamily="34" charset="0"/>
              <a:buChar char="•"/>
              <a:defRPr sz="2000" b="1"/>
            </a:lvl1pPr>
            <a:lvl2pPr lvl="1" indent="-285750" defTabSz="457200" fontAlgn="base">
              <a:spcBef>
                <a:spcPct val="20000"/>
              </a:spcBef>
              <a:spcAft>
                <a:spcPts val="600"/>
              </a:spcAft>
              <a:buClr>
                <a:srgbClr val="1287C3"/>
              </a:buClr>
              <a:buSzPct val="145000"/>
              <a:buFont typeface="Arial" panose="020B0604020202020204" pitchFamily="34" charset="0"/>
              <a:buChar char="•"/>
              <a:defRPr sz="1600"/>
            </a:lvl2pPr>
          </a:lstStyle>
          <a:p>
            <a:pPr marL="285750">
              <a:buFont typeface="Wingdings" panose="05000000000000000000" pitchFamily="2" charset="2"/>
              <a:buChar char="ü"/>
            </a:pPr>
            <a:r>
              <a:rPr lang="tr-TR" altLang="tr-TR" sz="1800" dirty="0"/>
              <a:t>Gece Saatlerinde Şarj</a:t>
            </a:r>
          </a:p>
          <a:p>
            <a:pPr marL="171450" lvl="1" indent="0" algn="just">
              <a:buNone/>
            </a:pPr>
            <a:r>
              <a:rPr lang="tr-TR" sz="1400" dirty="0"/>
              <a:t>Bu çalışmanın sonuçları göstermektedir ki; reaktif oran limitlerinin dışına çıkan pek çok güç trafosu şebekesi, elektrikli araçların şarj olma süresi boyunca 0,9 </a:t>
            </a:r>
            <a:r>
              <a:rPr lang="tr-TR" sz="1400" dirty="0" err="1"/>
              <a:t>endüktif</a:t>
            </a:r>
            <a:r>
              <a:rPr lang="tr-TR" sz="1400" dirty="0"/>
              <a:t> güç faktöründe reaktif yük çekmesi durumunda özellikle gece saatlerinde şarjın teşvik edildiği durumda güç faktörü açısından iyileşme göstermekte ve limitler içerisine girmektedir. </a:t>
            </a:r>
          </a:p>
        </p:txBody>
      </p:sp>
      <p:sp>
        <p:nvSpPr>
          <p:cNvPr id="8" name="Metin kutusu 7">
            <a:extLst>
              <a:ext uri="{FF2B5EF4-FFF2-40B4-BE49-F238E27FC236}">
                <a16:creationId xmlns:a16="http://schemas.microsoft.com/office/drawing/2014/main" id="{91E17F7D-3FF4-4174-9F06-C0598A29F403}"/>
              </a:ext>
            </a:extLst>
          </p:cNvPr>
          <p:cNvSpPr txBox="1"/>
          <p:nvPr/>
        </p:nvSpPr>
        <p:spPr>
          <a:xfrm>
            <a:off x="386315" y="4431253"/>
            <a:ext cx="5248258" cy="2117503"/>
          </a:xfrm>
          <a:prstGeom prst="rect">
            <a:avLst/>
          </a:prstGeom>
          <a:noFill/>
        </p:spPr>
        <p:txBody>
          <a:bodyPr wrap="square" rtlCol="0">
            <a:spAutoFit/>
          </a:bodyPr>
          <a:lstStyle>
            <a:defPPr>
              <a:defRPr lang="tr-TR"/>
            </a:defPPr>
            <a:lvl1pPr marL="57150" indent="-285750" defTabSz="457200" fontAlgn="base">
              <a:spcBef>
                <a:spcPct val="20000"/>
              </a:spcBef>
              <a:spcAft>
                <a:spcPts val="600"/>
              </a:spcAft>
              <a:buClr>
                <a:srgbClr val="1287C3"/>
              </a:buClr>
              <a:buSzPct val="145000"/>
              <a:buFont typeface="Arial" panose="020B0604020202020204" pitchFamily="34" charset="0"/>
              <a:buChar char="•"/>
              <a:defRPr sz="2000" b="1"/>
            </a:lvl1pPr>
            <a:lvl2pPr lvl="1" indent="-285750" defTabSz="457200" fontAlgn="base">
              <a:spcBef>
                <a:spcPct val="20000"/>
              </a:spcBef>
              <a:spcAft>
                <a:spcPts val="600"/>
              </a:spcAft>
              <a:buClr>
                <a:srgbClr val="1287C3"/>
              </a:buClr>
              <a:buSzPct val="145000"/>
              <a:buFont typeface="Arial" panose="020B0604020202020204" pitchFamily="34" charset="0"/>
              <a:buChar char="•"/>
              <a:defRPr sz="1600"/>
            </a:lvl2pPr>
          </a:lstStyle>
          <a:p>
            <a:pPr marL="285750">
              <a:buFont typeface="Wingdings" panose="05000000000000000000" pitchFamily="2" charset="2"/>
              <a:buChar char="ü"/>
            </a:pPr>
            <a:r>
              <a:rPr lang="tr-TR" altLang="tr-TR" sz="1800" dirty="0"/>
              <a:t>Reaktif Katkı</a:t>
            </a:r>
          </a:p>
          <a:p>
            <a:pPr marL="171450" lvl="1" indent="0" algn="just">
              <a:buNone/>
            </a:pPr>
            <a:r>
              <a:rPr lang="tr-TR" sz="1400" dirty="0"/>
              <a:t>Tam otomasyonlu bir kontrollü şarj, işletme ve bakım maliyeti getiren bir senaryo olduğu için, her durumda uygulanamayabilir. Fakat; zaten </a:t>
            </a:r>
            <a:r>
              <a:rPr lang="tr-TR" sz="1400" dirty="0" err="1"/>
              <a:t>kapasitif</a:t>
            </a:r>
            <a:r>
              <a:rPr lang="tr-TR" sz="1400" dirty="0"/>
              <a:t> özellikte olan OG dağıtım şebekelerinde, eğer OG/AG dağıtım trafosunda ve alçak gerilim şebekesinde engel bir durum yok ise, sabit olarak 0,9 </a:t>
            </a:r>
            <a:r>
              <a:rPr lang="tr-TR" sz="1400" dirty="0" err="1"/>
              <a:t>endüktif</a:t>
            </a:r>
            <a:r>
              <a:rPr lang="tr-TR" sz="1400" dirty="0"/>
              <a:t> güç faktöründe elektrikli araç yüklerinin bağlanması son derece faydalı bulunmuştur.</a:t>
            </a:r>
          </a:p>
          <a:p>
            <a:pPr marL="171450" lvl="1" indent="0">
              <a:buNone/>
            </a:pPr>
            <a:endParaRPr lang="tr-TR" sz="1400" dirty="0"/>
          </a:p>
        </p:txBody>
      </p:sp>
      <p:sp>
        <p:nvSpPr>
          <p:cNvPr id="9" name="Metin kutusu 8">
            <a:extLst>
              <a:ext uri="{FF2B5EF4-FFF2-40B4-BE49-F238E27FC236}">
                <a16:creationId xmlns:a16="http://schemas.microsoft.com/office/drawing/2014/main" id="{9B98105C-625C-40D6-A4B7-970C3B208715}"/>
              </a:ext>
            </a:extLst>
          </p:cNvPr>
          <p:cNvSpPr txBox="1"/>
          <p:nvPr/>
        </p:nvSpPr>
        <p:spPr>
          <a:xfrm>
            <a:off x="6557429" y="4431253"/>
            <a:ext cx="5248258" cy="1782026"/>
          </a:xfrm>
          <a:prstGeom prst="rect">
            <a:avLst/>
          </a:prstGeom>
          <a:noFill/>
        </p:spPr>
        <p:txBody>
          <a:bodyPr wrap="square" rtlCol="0">
            <a:spAutoFit/>
          </a:bodyPr>
          <a:lstStyle>
            <a:defPPr>
              <a:defRPr lang="tr-TR"/>
            </a:defPPr>
            <a:lvl1pPr marL="57150" indent="-285750" defTabSz="457200" fontAlgn="base">
              <a:spcBef>
                <a:spcPct val="20000"/>
              </a:spcBef>
              <a:spcAft>
                <a:spcPts val="600"/>
              </a:spcAft>
              <a:buClr>
                <a:srgbClr val="1287C3"/>
              </a:buClr>
              <a:buSzPct val="145000"/>
              <a:buFont typeface="Arial" panose="020B0604020202020204" pitchFamily="34" charset="0"/>
              <a:buChar char="•"/>
              <a:defRPr sz="2000" b="1"/>
            </a:lvl1pPr>
            <a:lvl2pPr lvl="1" indent="-285750" defTabSz="457200" fontAlgn="base">
              <a:spcBef>
                <a:spcPct val="20000"/>
              </a:spcBef>
              <a:spcAft>
                <a:spcPts val="600"/>
              </a:spcAft>
              <a:buClr>
                <a:srgbClr val="1287C3"/>
              </a:buClr>
              <a:buSzPct val="145000"/>
              <a:buFont typeface="Arial" panose="020B0604020202020204" pitchFamily="34" charset="0"/>
              <a:buChar char="•"/>
              <a:defRPr sz="1600"/>
            </a:lvl2pPr>
          </a:lstStyle>
          <a:p>
            <a:pPr marL="285750">
              <a:buFont typeface="Wingdings" panose="05000000000000000000" pitchFamily="2" charset="2"/>
              <a:buChar char="ü"/>
            </a:pPr>
            <a:r>
              <a:rPr lang="tr-TR" altLang="tr-TR" sz="1800" dirty="0"/>
              <a:t>Reaktif Katkı</a:t>
            </a:r>
          </a:p>
          <a:p>
            <a:pPr marL="171450" lvl="1" indent="0" algn="just">
              <a:buNone/>
            </a:pPr>
            <a:r>
              <a:rPr lang="tr-TR" sz="1400" dirty="0"/>
              <a:t>Türkiye için orta gerilim seviyesinde hem elektrikli araçların negatif etkisini minimize etmek hem de onlardan reaktif katkı sağlayarak EA yaygınlaşmasını avantaja çevirmek amacıyla önerilen sistem, belirlenecek tarifelerle araçların en azından yarısını gece 00:00 – 08:00 aralığına kaydırmak ve EA’ </a:t>
            </a:r>
            <a:r>
              <a:rPr lang="tr-TR" sz="1400" dirty="0" err="1"/>
              <a:t>ları</a:t>
            </a:r>
            <a:r>
              <a:rPr lang="tr-TR" sz="1400" dirty="0"/>
              <a:t> 0,9 </a:t>
            </a:r>
            <a:r>
              <a:rPr lang="tr-TR" sz="1400" dirty="0" err="1"/>
              <a:t>endüktif</a:t>
            </a:r>
            <a:r>
              <a:rPr lang="tr-TR" sz="1400" dirty="0"/>
              <a:t> güç faktöründe şarj etmek olarak belirtilebilir.</a:t>
            </a:r>
          </a:p>
        </p:txBody>
      </p:sp>
    </p:spTree>
    <p:extLst>
      <p:ext uri="{BB962C8B-B14F-4D97-AF65-F5344CB8AC3E}">
        <p14:creationId xmlns:p14="http://schemas.microsoft.com/office/powerpoint/2010/main" val="245970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p:nvPr/>
        </p:nvSpPr>
        <p:spPr>
          <a:xfrm>
            <a:off x="7675914" y="1036673"/>
            <a:ext cx="4244958" cy="4784651"/>
          </a:xfrm>
          <a:prstGeom prst="round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prstClr val="white"/>
              </a:solidFill>
            </a:endParaRPr>
          </a:p>
        </p:txBody>
      </p:sp>
      <p:pic>
        <p:nvPicPr>
          <p:cNvPr id="12" name="Resim 11">
            <a:extLst>
              <a:ext uri="{FF2B5EF4-FFF2-40B4-BE49-F238E27FC236}">
                <a16:creationId xmlns:a16="http://schemas.microsoft.com/office/drawing/2014/main" id="{8D522C2B-3B56-46F0-8DA5-039E2821E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164" y="1933496"/>
            <a:ext cx="1473276" cy="2991004"/>
          </a:xfrm>
          <a:prstGeom prst="rect">
            <a:avLst/>
          </a:prstGeom>
        </p:spPr>
      </p:pic>
      <p:sp>
        <p:nvSpPr>
          <p:cNvPr id="2" name="Dikdörtgen: Yuvarlatılmış Köşeler 1">
            <a:extLst>
              <a:ext uri="{FF2B5EF4-FFF2-40B4-BE49-F238E27FC236}">
                <a16:creationId xmlns:a16="http://schemas.microsoft.com/office/drawing/2014/main" id="{B31F2137-100D-48E4-A227-46A61EE77138}"/>
              </a:ext>
            </a:extLst>
          </p:cNvPr>
          <p:cNvSpPr/>
          <p:nvPr/>
        </p:nvSpPr>
        <p:spPr>
          <a:xfrm>
            <a:off x="0" y="2147160"/>
            <a:ext cx="7801414" cy="278573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tr-TR" sz="4800" dirty="0"/>
              <a:t>TEŞEKKÜRLER</a:t>
            </a:r>
          </a:p>
        </p:txBody>
      </p:sp>
      <p:pic>
        <p:nvPicPr>
          <p:cNvPr id="13" name="Resim 12">
            <a:extLst>
              <a:ext uri="{FF2B5EF4-FFF2-40B4-BE49-F238E27FC236}">
                <a16:creationId xmlns:a16="http://schemas.microsoft.com/office/drawing/2014/main" id="{D1FD4B77-27B7-4857-A852-8CB96F506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6190" y="2479624"/>
            <a:ext cx="1593932" cy="1898748"/>
          </a:xfrm>
          <a:prstGeom prst="rect">
            <a:avLst/>
          </a:prstGeom>
        </p:spPr>
      </p:pic>
    </p:spTree>
    <p:extLst>
      <p:ext uri="{BB962C8B-B14F-4D97-AF65-F5344CB8AC3E}">
        <p14:creationId xmlns:p14="http://schemas.microsoft.com/office/powerpoint/2010/main" val="346186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65988" y="1458855"/>
            <a:ext cx="11189110" cy="1792153"/>
          </a:xfrm>
        </p:spPr>
        <p:txBody>
          <a:bodyPr>
            <a:normAutofit/>
          </a:bodyPr>
          <a:lstStyle/>
          <a:p>
            <a:r>
              <a:rPr lang="tr-TR" sz="4000" b="1" dirty="0"/>
              <a:t>Türkiye’de Elektrikli Araçların Orta Gerilim Dağıtım Şebekesine Etkisinin Değerlendirilmesi</a:t>
            </a:r>
            <a:endParaRPr lang="tr-TR" sz="4000" dirty="0"/>
          </a:p>
        </p:txBody>
      </p:sp>
      <p:sp>
        <p:nvSpPr>
          <p:cNvPr id="5" name="Metin Yer Tutucusu 2"/>
          <p:cNvSpPr txBox="1">
            <a:spLocks/>
          </p:cNvSpPr>
          <p:nvPr/>
        </p:nvSpPr>
        <p:spPr>
          <a:xfrm>
            <a:off x="452284" y="3329146"/>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tx1"/>
                </a:solidFill>
              </a:rPr>
              <a:t>Seyit Cem Y</a:t>
            </a:r>
            <a:r>
              <a:rPr lang="tr-TR" sz="2000" b="1" dirty="0">
                <a:solidFill>
                  <a:schemeClr val="tx1"/>
                </a:solidFill>
              </a:rPr>
              <a:t>ILMAZ</a:t>
            </a:r>
            <a:r>
              <a:rPr lang="en-US" sz="2000" dirty="0">
                <a:solidFill>
                  <a:schemeClr val="tx1"/>
                </a:solidFill>
              </a:rPr>
              <a:t>,</a:t>
            </a:r>
            <a:endParaRPr lang="tr-TR" sz="2000" dirty="0">
              <a:solidFill>
                <a:schemeClr val="tx1"/>
              </a:solidFill>
            </a:endParaRPr>
          </a:p>
          <a:p>
            <a:r>
              <a:rPr lang="en-US" sz="2000" dirty="0">
                <a:solidFill>
                  <a:schemeClr val="tx1"/>
                </a:solidFill>
              </a:rPr>
              <a:t>Aynur E</a:t>
            </a:r>
            <a:r>
              <a:rPr lang="tr-TR" sz="2000" dirty="0">
                <a:solidFill>
                  <a:schemeClr val="tx1"/>
                </a:solidFill>
              </a:rPr>
              <a:t>RAY</a:t>
            </a:r>
            <a:endParaRPr lang="tr-TR" sz="16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452284"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err="1">
                <a:latin typeface="Arial" panose="020B0604020202020204" pitchFamily="34" charset="0"/>
                <a:cs typeface="Arial" panose="020B0604020202020204" pitchFamily="34" charset="0"/>
              </a:rPr>
              <a:t>marası</a:t>
            </a:r>
            <a:r>
              <a:rPr lang="tr-TR" sz="2600" dirty="0">
                <a:latin typeface="Arial" panose="020B0604020202020204" pitchFamily="34" charset="0"/>
                <a:cs typeface="Arial" panose="020B0604020202020204" pitchFamily="34" charset="0"/>
              </a:rPr>
              <a:t>: 0138</a:t>
            </a:r>
            <a:endParaRPr lang="en-GB" sz="2600"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7B1DFA19-8FA5-4FF2-8107-E2ACF1C01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440" y="980388"/>
            <a:ext cx="1473276" cy="2991004"/>
          </a:xfrm>
          <a:prstGeom prst="rect">
            <a:avLst/>
          </a:prstGeom>
        </p:spPr>
      </p:pic>
      <p:pic>
        <p:nvPicPr>
          <p:cNvPr id="8" name="Resim 7">
            <a:extLst>
              <a:ext uri="{FF2B5EF4-FFF2-40B4-BE49-F238E27FC236}">
                <a16:creationId xmlns:a16="http://schemas.microsoft.com/office/drawing/2014/main" id="{A46E6F95-E372-4BCB-9429-F7E57E53A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530" y="4167405"/>
            <a:ext cx="1231095" cy="1466524"/>
          </a:xfrm>
          <a:prstGeom prst="rect">
            <a:avLst/>
          </a:prstGeom>
        </p:spPr>
      </p:pic>
    </p:spTree>
    <p:extLst>
      <p:ext uri="{BB962C8B-B14F-4D97-AF65-F5344CB8AC3E}">
        <p14:creationId xmlns:p14="http://schemas.microsoft.com/office/powerpoint/2010/main" val="222811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25970" y="413249"/>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525970" y="1346662"/>
            <a:ext cx="8692845" cy="5324535"/>
          </a:xfrm>
          <a:prstGeom prst="rect">
            <a:avLst/>
          </a:prstGeom>
        </p:spPr>
        <p:txBody>
          <a:bodyPr wrap="square">
            <a:spAutoFit/>
          </a:bodyPr>
          <a:lstStyle/>
          <a:p>
            <a:pPr marL="457200" indent="-457200">
              <a:buFont typeface="+mj-lt"/>
              <a:buAutoNum type="arabicPeriod"/>
            </a:pPr>
            <a:r>
              <a:rPr lang="tr-TR" sz="2000" b="1" dirty="0"/>
              <a:t>İKLİM KRİZİ</a:t>
            </a:r>
          </a:p>
          <a:p>
            <a:pPr marL="457200" indent="-457200">
              <a:buFont typeface="+mj-lt"/>
              <a:buAutoNum type="arabicPeriod"/>
            </a:pPr>
            <a:r>
              <a:rPr lang="tr-TR" sz="2000" b="1" dirty="0"/>
              <a:t>İÇTEN YANMALI HAFİF HİZMET ARAÇLARIN SATIŞININ AŞAMALI OLARAK DURDURULMASINA YÖNELİK DUYURULAR</a:t>
            </a:r>
          </a:p>
          <a:p>
            <a:pPr marL="457200" indent="-457200">
              <a:buFont typeface="+mj-lt"/>
              <a:buAutoNum type="arabicPeriod"/>
            </a:pPr>
            <a:r>
              <a:rPr lang="tr-TR" sz="2000" b="1" dirty="0"/>
              <a:t>ELEKTRİKLİ ARAÇLARIN ŞEBEKE ÜZERİNDEKİ ETKİLERİ</a:t>
            </a:r>
          </a:p>
          <a:p>
            <a:pPr marL="457200" indent="-457200">
              <a:buFont typeface="+mj-lt"/>
              <a:buAutoNum type="arabicPeriod"/>
            </a:pPr>
            <a:r>
              <a:rPr lang="tr-TR" sz="2000" b="1" dirty="0"/>
              <a:t>ÇALIŞMANIN İÇERİĞİ</a:t>
            </a:r>
          </a:p>
          <a:p>
            <a:pPr marL="457200" indent="-457200">
              <a:buFont typeface="+mj-lt"/>
              <a:buAutoNum type="arabicPeriod"/>
            </a:pPr>
            <a:r>
              <a:rPr lang="tr-TR" sz="2000" b="1" dirty="0"/>
              <a:t>METODOLOJİ</a:t>
            </a:r>
          </a:p>
          <a:p>
            <a:pPr marL="457200" indent="-457200">
              <a:buFont typeface="+mj-lt"/>
              <a:buAutoNum type="arabicPeriod"/>
            </a:pPr>
            <a:r>
              <a:rPr lang="tr-TR" altLang="tr-TR" sz="2000" b="1" dirty="0"/>
              <a:t>SONUÇLAR – Kontrolsüz Şarj Durumu – Yüklenme</a:t>
            </a:r>
          </a:p>
          <a:p>
            <a:pPr marL="457200" indent="-457200">
              <a:buFont typeface="+mj-lt"/>
              <a:buAutoNum type="arabicPeriod"/>
            </a:pPr>
            <a:r>
              <a:rPr lang="tr-TR" altLang="tr-TR" sz="2000" b="1" dirty="0"/>
              <a:t>SONUÇLAR – Kontrolsüz Şarj Durumu – Gerilim Düşümü</a:t>
            </a:r>
          </a:p>
          <a:p>
            <a:pPr marL="457200" indent="-457200">
              <a:buFont typeface="+mj-lt"/>
              <a:buAutoNum type="arabicPeriod"/>
            </a:pPr>
            <a:r>
              <a:rPr lang="tr-TR" altLang="tr-TR" sz="2000" b="1" dirty="0"/>
              <a:t>SONUÇLAR – Kontrollü Şarj Durumu – Reaktif Güç</a:t>
            </a:r>
          </a:p>
          <a:p>
            <a:pPr marL="457200" indent="-457200">
              <a:buFont typeface="+mj-lt"/>
              <a:buAutoNum type="arabicPeriod"/>
            </a:pPr>
            <a:r>
              <a:rPr lang="tr-TR" altLang="tr-TR" sz="2000" b="1" dirty="0"/>
              <a:t>SONUÇLAR – Kontrollü Şarj Durumu – Güç Faktörü</a:t>
            </a:r>
          </a:p>
          <a:p>
            <a:pPr marL="457200" indent="-457200">
              <a:buFont typeface="+mj-lt"/>
              <a:buAutoNum type="arabicPeriod"/>
            </a:pPr>
            <a:r>
              <a:rPr lang="tr-TR" sz="2000" b="1" dirty="0"/>
              <a:t>SONUÇLAR – Kontrollü Şarj Durumu (3 senaryo)</a:t>
            </a:r>
          </a:p>
          <a:p>
            <a:pPr marL="457200" indent="-457200">
              <a:buFont typeface="+mj-lt"/>
              <a:buAutoNum type="arabicPeriod"/>
            </a:pPr>
            <a:r>
              <a:rPr lang="tr-TR" sz="2000" b="1" dirty="0"/>
              <a:t>SONUÇLAR – Kontrollü Şarj Durumu (EA Sayısında Artış)</a:t>
            </a:r>
          </a:p>
          <a:p>
            <a:pPr marL="457200" indent="-457200">
              <a:buFont typeface="+mj-lt"/>
              <a:buAutoNum type="arabicPeriod"/>
            </a:pPr>
            <a:r>
              <a:rPr lang="tr-TR" sz="2000" b="1" dirty="0"/>
              <a:t>SONUÇLAR - TARTIŞMA</a:t>
            </a:r>
            <a:endParaRPr lang="tr-TR" altLang="tr-TR" sz="2000" b="1" dirty="0"/>
          </a:p>
          <a:p>
            <a:pPr marL="457200" indent="-457200">
              <a:buFont typeface="+mj-lt"/>
              <a:buAutoNum type="arabicPeriod"/>
            </a:pPr>
            <a:endParaRPr lang="tr-TR" sz="2000" b="1" dirty="0"/>
          </a:p>
          <a:p>
            <a:pPr marL="457200" indent="-457200">
              <a:buFont typeface="+mj-lt"/>
              <a:buAutoNum type="arabicPeriod"/>
            </a:pPr>
            <a:endParaRPr lang="tr-TR" sz="2000" b="1" dirty="0"/>
          </a:p>
          <a:p>
            <a:pPr marL="457200" indent="-457200">
              <a:buFont typeface="+mj-lt"/>
              <a:buAutoNum type="arabicPeriod"/>
            </a:pPr>
            <a:endParaRPr lang="tr-TR" sz="2000" b="1" dirty="0"/>
          </a:p>
          <a:p>
            <a:pPr marL="457200" indent="-457200">
              <a:buFont typeface="+mj-lt"/>
              <a:buAutoNum type="arabicPeriod"/>
            </a:pP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55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F246AFD-4C5F-4244-9348-D6E0292CEACD}"/>
              </a:ext>
            </a:extLst>
          </p:cNvPr>
          <p:cNvSpPr>
            <a:spLocks noGrp="1"/>
          </p:cNvSpPr>
          <p:nvPr>
            <p:ph type="title"/>
          </p:nvPr>
        </p:nvSpPr>
        <p:spPr>
          <a:xfrm>
            <a:off x="131190" y="0"/>
            <a:ext cx="10515600" cy="1325563"/>
          </a:xfrm>
        </p:spPr>
        <p:txBody>
          <a:bodyPr>
            <a:normAutofit/>
          </a:bodyPr>
          <a:lstStyle/>
          <a:p>
            <a:r>
              <a:rPr lang="tr-TR" sz="4000" b="1" dirty="0"/>
              <a:t>İKLİM KRİZİ</a:t>
            </a:r>
          </a:p>
        </p:txBody>
      </p:sp>
      <p:sp>
        <p:nvSpPr>
          <p:cNvPr id="3" name="İçerik Yer Tutucusu 2">
            <a:extLst>
              <a:ext uri="{FF2B5EF4-FFF2-40B4-BE49-F238E27FC236}">
                <a16:creationId xmlns:a16="http://schemas.microsoft.com/office/drawing/2014/main" id="{F4011B97-9BF2-4458-8B8F-BB44FE0344FE}"/>
              </a:ext>
            </a:extLst>
          </p:cNvPr>
          <p:cNvSpPr>
            <a:spLocks noGrp="1"/>
          </p:cNvSpPr>
          <p:nvPr>
            <p:ph idx="1"/>
          </p:nvPr>
        </p:nvSpPr>
        <p:spPr>
          <a:xfrm>
            <a:off x="234884" y="1071481"/>
            <a:ext cx="10515600" cy="5159637"/>
          </a:xfrm>
        </p:spPr>
        <p:txBody>
          <a:bodyPr>
            <a:normAutofit fontScale="62500" lnSpcReduction="20000"/>
          </a:bodyPr>
          <a:lstStyle/>
          <a:p>
            <a:r>
              <a:rPr lang="tr-TR" dirty="0"/>
              <a:t>Dünyanın yüzey sıcaklığı, 1800'lerin sonlarından (sanayi devrimi) bu yana ortalama olarak yaklaşık 1.1°C daha sıcak</a:t>
            </a:r>
          </a:p>
          <a:p>
            <a:r>
              <a:rPr lang="tr-TR" dirty="0"/>
              <a:t>Son 100.000 yıldır bu kadar yüksek bir sıcaklık olmadı</a:t>
            </a:r>
          </a:p>
          <a:p>
            <a:r>
              <a:rPr lang="tr-TR" dirty="0"/>
              <a:t>İklim değişikliğinin sonuçları:</a:t>
            </a:r>
          </a:p>
          <a:p>
            <a:pPr lvl="1"/>
            <a:r>
              <a:rPr lang="tr-TR" dirty="0"/>
              <a:t>şiddetli kuraklıklar,</a:t>
            </a:r>
          </a:p>
          <a:p>
            <a:pPr lvl="1"/>
            <a:r>
              <a:rPr lang="tr-TR" dirty="0"/>
              <a:t>su kıtlığı,</a:t>
            </a:r>
          </a:p>
          <a:p>
            <a:pPr lvl="1"/>
            <a:r>
              <a:rPr lang="tr-TR" dirty="0"/>
              <a:t>yoğun yangınlar,</a:t>
            </a:r>
          </a:p>
          <a:p>
            <a:pPr lvl="1"/>
            <a:r>
              <a:rPr lang="tr-TR" dirty="0"/>
              <a:t>deniz seviyelerinin yükselmesi,</a:t>
            </a:r>
          </a:p>
          <a:p>
            <a:pPr lvl="1"/>
            <a:r>
              <a:rPr lang="tr-TR" dirty="0"/>
              <a:t>seller,</a:t>
            </a:r>
          </a:p>
          <a:p>
            <a:pPr lvl="1"/>
            <a:r>
              <a:rPr lang="tr-TR" dirty="0"/>
              <a:t>kutup buzlarının erimesi,</a:t>
            </a:r>
          </a:p>
          <a:p>
            <a:pPr lvl="1"/>
            <a:r>
              <a:rPr lang="tr-TR" dirty="0"/>
              <a:t>yıkıcı fırtınalar ve</a:t>
            </a:r>
          </a:p>
          <a:p>
            <a:pPr lvl="1"/>
            <a:r>
              <a:rPr lang="tr-TR" dirty="0"/>
              <a:t>biyolojik çeşitliliğin azalması</a:t>
            </a:r>
          </a:p>
          <a:p>
            <a:r>
              <a:rPr lang="tr-TR" dirty="0"/>
              <a:t>İklim değişikliği ve olumsuz etkilerini ele almak için, dünya liderleri 12 Aralık 2015'te Paris'teki Birleşmiş Milletler İklim Değişikliği Konferansı'nda (COP21) tarihi bir anlaşmaya vardılar; Paris Anlaşması:</a:t>
            </a:r>
          </a:p>
          <a:p>
            <a:pPr marL="457200" lvl="1" indent="0">
              <a:buNone/>
            </a:pPr>
            <a:r>
              <a:rPr lang="tr-TR" dirty="0"/>
              <a:t>Anlaşma, tüm ülkeleri yönlendiren uzun vadeli hedefler belirler:</a:t>
            </a:r>
          </a:p>
          <a:p>
            <a:pPr lvl="1"/>
            <a:r>
              <a:rPr lang="tr-TR" dirty="0"/>
              <a:t>Bu yüzyılda küresel sıcaklık artışını 2 derece </a:t>
            </a:r>
            <a:r>
              <a:rPr lang="tr-TR" dirty="0" err="1"/>
              <a:t>Celsius</a:t>
            </a:r>
            <a:r>
              <a:rPr lang="tr-TR" dirty="0"/>
              <a:t> ile sınırlamak için küresel sera gazı emisyonlarını önemli ölçüde azaltmak, artışı 1.5 dereceye kadar sınırlama çabalarını sürdürmek;</a:t>
            </a:r>
          </a:p>
          <a:p>
            <a:pPr lvl="1"/>
            <a:r>
              <a:rPr lang="tr-TR" dirty="0"/>
              <a:t>Ülkelerin taahhütlerini her beş yılda bir gözden geçirmek;</a:t>
            </a:r>
          </a:p>
          <a:p>
            <a:pPr lvl="1"/>
            <a:r>
              <a:rPr lang="tr-TR" dirty="0"/>
              <a:t>Gelişmekte olan ülkelere, iklim değişikliğini hafifletmek, dirençlerini güçlendirmek ve iklim etkilerine uyum sağlama yeteneklerini geliştirmek için finansman sağlamak.</a:t>
            </a:r>
          </a:p>
          <a:p>
            <a:pPr lvl="1"/>
            <a:r>
              <a:rPr lang="tr-TR" dirty="0"/>
              <a:t>Anlaşma, yasal bağlayıcılığı olan uluslararası bir antlaşmadır. 4 Kasım 2016'da yürürlüğe girmiştir. Bugün itibariyle, 194 Taraf (193 Devlet ve Avrupa Birliği) Paris Anlaşması'na katılmıştır.</a:t>
            </a:r>
          </a:p>
          <a:p>
            <a:endParaRPr lang="tr-TR" dirty="0"/>
          </a:p>
        </p:txBody>
      </p:sp>
    </p:spTree>
    <p:extLst>
      <p:ext uri="{BB962C8B-B14F-4D97-AF65-F5344CB8AC3E}">
        <p14:creationId xmlns:p14="http://schemas.microsoft.com/office/powerpoint/2010/main" val="347949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270089-10AE-40F2-848B-ECE5BA2EDA68}"/>
              </a:ext>
            </a:extLst>
          </p:cNvPr>
          <p:cNvSpPr>
            <a:spLocks noGrp="1"/>
          </p:cNvSpPr>
          <p:nvPr>
            <p:ph type="title"/>
          </p:nvPr>
        </p:nvSpPr>
        <p:spPr>
          <a:xfrm>
            <a:off x="140617" y="0"/>
            <a:ext cx="10515600" cy="1325563"/>
          </a:xfrm>
        </p:spPr>
        <p:txBody>
          <a:bodyPr>
            <a:noAutofit/>
          </a:bodyPr>
          <a:lstStyle/>
          <a:p>
            <a:r>
              <a:rPr lang="tr-TR" sz="3200" b="1" dirty="0"/>
              <a:t>İÇTEN YANMALI HAFİF HİZMET ARAÇLARIN SATIŞININ AŞAMALI OLARAK DURDURULMASINA YÖNELİK DUYURULAR</a:t>
            </a:r>
          </a:p>
        </p:txBody>
      </p:sp>
      <p:pic>
        <p:nvPicPr>
          <p:cNvPr id="4" name="Resim 3">
            <a:extLst>
              <a:ext uri="{FF2B5EF4-FFF2-40B4-BE49-F238E27FC236}">
                <a16:creationId xmlns:a16="http://schemas.microsoft.com/office/drawing/2014/main" id="{FC7D25DB-2E5D-4E8A-B6C4-180D5856FCA4}"/>
              </a:ext>
            </a:extLst>
          </p:cNvPr>
          <p:cNvPicPr>
            <a:picLocks noChangeAspect="1"/>
          </p:cNvPicPr>
          <p:nvPr/>
        </p:nvPicPr>
        <p:blipFill rotWithShape="1">
          <a:blip r:embed="rId2">
            <a:extLst>
              <a:ext uri="{28A0092B-C50C-407E-A947-70E740481C1C}">
                <a14:useLocalDpi xmlns:a14="http://schemas.microsoft.com/office/drawing/2010/main" val="0"/>
              </a:ext>
            </a:extLst>
          </a:blip>
          <a:srcRect t="1664"/>
          <a:stretch/>
        </p:blipFill>
        <p:spPr>
          <a:xfrm>
            <a:off x="6243136" y="1463821"/>
            <a:ext cx="5929200" cy="3712953"/>
          </a:xfrm>
          <a:prstGeom prst="rect">
            <a:avLst/>
          </a:prstGeom>
        </p:spPr>
      </p:pic>
      <p:grpSp>
        <p:nvGrpSpPr>
          <p:cNvPr id="5" name="Grup 4">
            <a:extLst>
              <a:ext uri="{FF2B5EF4-FFF2-40B4-BE49-F238E27FC236}">
                <a16:creationId xmlns:a16="http://schemas.microsoft.com/office/drawing/2014/main" id="{B69D8F15-6DEA-4955-8E2B-E40BE301C072}"/>
              </a:ext>
            </a:extLst>
          </p:cNvPr>
          <p:cNvGrpSpPr/>
          <p:nvPr/>
        </p:nvGrpSpPr>
        <p:grpSpPr>
          <a:xfrm>
            <a:off x="140617" y="1609696"/>
            <a:ext cx="6006754" cy="2235747"/>
            <a:chOff x="19664" y="2385414"/>
            <a:chExt cx="6006754" cy="2235747"/>
          </a:xfrm>
        </p:grpSpPr>
        <p:pic>
          <p:nvPicPr>
            <p:cNvPr id="6" name="Resim 5">
              <a:extLst>
                <a:ext uri="{FF2B5EF4-FFF2-40B4-BE49-F238E27FC236}">
                  <a16:creationId xmlns:a16="http://schemas.microsoft.com/office/drawing/2014/main" id="{CA8431A2-C3FB-45EF-A929-C3C878C2C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82" y="2385414"/>
              <a:ext cx="5930536" cy="2235747"/>
            </a:xfrm>
            <a:prstGeom prst="rect">
              <a:avLst/>
            </a:prstGeom>
          </p:spPr>
        </p:pic>
        <p:sp>
          <p:nvSpPr>
            <p:cNvPr id="7" name="Dikdörtgen 6">
              <a:extLst>
                <a:ext uri="{FF2B5EF4-FFF2-40B4-BE49-F238E27FC236}">
                  <a16:creationId xmlns:a16="http://schemas.microsoft.com/office/drawing/2014/main" id="{DF8A60DC-83AB-452F-808F-6F16A65A245A}"/>
                </a:ext>
              </a:extLst>
            </p:cNvPr>
            <p:cNvSpPr/>
            <p:nvPr/>
          </p:nvSpPr>
          <p:spPr>
            <a:xfrm>
              <a:off x="19664" y="2452922"/>
              <a:ext cx="1297858" cy="265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8" name="Metin kutusu 7">
            <a:extLst>
              <a:ext uri="{FF2B5EF4-FFF2-40B4-BE49-F238E27FC236}">
                <a16:creationId xmlns:a16="http://schemas.microsoft.com/office/drawing/2014/main" id="{397D9D74-AD6E-44BD-BC69-3C3826E5EA49}"/>
              </a:ext>
            </a:extLst>
          </p:cNvPr>
          <p:cNvSpPr txBox="1"/>
          <p:nvPr/>
        </p:nvSpPr>
        <p:spPr>
          <a:xfrm>
            <a:off x="140617" y="6581001"/>
            <a:ext cx="10613922" cy="276999"/>
          </a:xfrm>
          <a:prstGeom prst="rect">
            <a:avLst/>
          </a:prstGeom>
          <a:noFill/>
        </p:spPr>
        <p:txBody>
          <a:bodyPr wrap="square" rtlCol="0">
            <a:spAutoFit/>
          </a:bodyPr>
          <a:lstStyle/>
          <a:p>
            <a:r>
              <a:rPr lang="en-US" sz="1200" dirty="0"/>
              <a:t>IEA (2022), World Energy Outlook 2022, IEA, Paris https://www.iea.org/reports/world-energy-outlook-2022, License: CC BY 4.0 (report); CC BY NC SA 4.0 (Annex A)</a:t>
            </a:r>
            <a:endParaRPr lang="tr-TR" sz="1200" dirty="0"/>
          </a:p>
        </p:txBody>
      </p:sp>
    </p:spTree>
    <p:extLst>
      <p:ext uri="{BB962C8B-B14F-4D97-AF65-F5344CB8AC3E}">
        <p14:creationId xmlns:p14="http://schemas.microsoft.com/office/powerpoint/2010/main" val="74614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E02FE6-6BC0-4C46-8713-79B74D9BBC7D}"/>
              </a:ext>
            </a:extLst>
          </p:cNvPr>
          <p:cNvSpPr>
            <a:spLocks noGrp="1"/>
          </p:cNvSpPr>
          <p:nvPr>
            <p:ph type="title"/>
          </p:nvPr>
        </p:nvSpPr>
        <p:spPr>
          <a:xfrm>
            <a:off x="102909" y="0"/>
            <a:ext cx="10515600" cy="1325563"/>
          </a:xfrm>
        </p:spPr>
        <p:txBody>
          <a:bodyPr>
            <a:normAutofit/>
          </a:bodyPr>
          <a:lstStyle/>
          <a:p>
            <a:r>
              <a:rPr lang="tr-TR" sz="3600" b="1" dirty="0"/>
              <a:t>ELEKTRİKLİ ARAÇLARIN ŞEBEKE ÜZERİNDEKİ ETKİLERİ</a:t>
            </a:r>
          </a:p>
        </p:txBody>
      </p:sp>
      <p:pic>
        <p:nvPicPr>
          <p:cNvPr id="6" name="Resim 5">
            <a:extLst>
              <a:ext uri="{FF2B5EF4-FFF2-40B4-BE49-F238E27FC236}">
                <a16:creationId xmlns:a16="http://schemas.microsoft.com/office/drawing/2014/main" id="{310C0C65-C713-496F-A4DE-B48E9035C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153" y="1102228"/>
            <a:ext cx="5400000" cy="1492856"/>
          </a:xfrm>
          <a:prstGeom prst="rect">
            <a:avLst/>
          </a:prstGeom>
        </p:spPr>
      </p:pic>
      <p:pic>
        <p:nvPicPr>
          <p:cNvPr id="7" name="Resim 6">
            <a:extLst>
              <a:ext uri="{FF2B5EF4-FFF2-40B4-BE49-F238E27FC236}">
                <a16:creationId xmlns:a16="http://schemas.microsoft.com/office/drawing/2014/main" id="{F4A5C00E-86C3-4085-83FB-3C9F4C30A66E}"/>
              </a:ext>
            </a:extLst>
          </p:cNvPr>
          <p:cNvPicPr>
            <a:picLocks noChangeAspect="1"/>
          </p:cNvPicPr>
          <p:nvPr/>
        </p:nvPicPr>
        <p:blipFill rotWithShape="1">
          <a:blip r:embed="rId3">
            <a:extLst>
              <a:ext uri="{28A0092B-C50C-407E-A947-70E740481C1C}">
                <a14:useLocalDpi xmlns:a14="http://schemas.microsoft.com/office/drawing/2010/main" val="0"/>
              </a:ext>
            </a:extLst>
          </a:blip>
          <a:srcRect l="1575" t="5718" r="1610" b="1657"/>
          <a:stretch/>
        </p:blipFill>
        <p:spPr>
          <a:xfrm>
            <a:off x="301486" y="1102228"/>
            <a:ext cx="5562600" cy="4603240"/>
          </a:xfrm>
          <a:prstGeom prst="rect">
            <a:avLst/>
          </a:prstGeom>
        </p:spPr>
      </p:pic>
      <p:pic>
        <p:nvPicPr>
          <p:cNvPr id="10" name="Resim 9">
            <a:extLst>
              <a:ext uri="{FF2B5EF4-FFF2-40B4-BE49-F238E27FC236}">
                <a16:creationId xmlns:a16="http://schemas.microsoft.com/office/drawing/2014/main" id="{73B9270B-5EAF-44BF-B15B-B5C526097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4908" y="3442604"/>
            <a:ext cx="5664491" cy="2584583"/>
          </a:xfrm>
          <a:prstGeom prst="rect">
            <a:avLst/>
          </a:prstGeom>
        </p:spPr>
      </p:pic>
      <p:sp>
        <p:nvSpPr>
          <p:cNvPr id="8" name="Dikdörtgen 7">
            <a:extLst>
              <a:ext uri="{FF2B5EF4-FFF2-40B4-BE49-F238E27FC236}">
                <a16:creationId xmlns:a16="http://schemas.microsoft.com/office/drawing/2014/main" id="{67E7A719-5C22-4808-8E91-28DD2AEB2C6A}"/>
              </a:ext>
            </a:extLst>
          </p:cNvPr>
          <p:cNvSpPr/>
          <p:nvPr/>
        </p:nvSpPr>
        <p:spPr>
          <a:xfrm>
            <a:off x="8610609" y="2919511"/>
            <a:ext cx="833091" cy="71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chemeClr val="tx1"/>
                </a:solidFill>
              </a:rPr>
              <a:t>SHURA,</a:t>
            </a:r>
          </a:p>
          <a:p>
            <a:pPr algn="ctr"/>
            <a:r>
              <a:rPr lang="tr-TR" sz="1100" b="1" dirty="0">
                <a:solidFill>
                  <a:schemeClr val="tx1"/>
                </a:solidFill>
              </a:rPr>
              <a:t>2024</a:t>
            </a:r>
          </a:p>
        </p:txBody>
      </p:sp>
    </p:spTree>
    <p:extLst>
      <p:ext uri="{BB962C8B-B14F-4D97-AF65-F5344CB8AC3E}">
        <p14:creationId xmlns:p14="http://schemas.microsoft.com/office/powerpoint/2010/main" val="162900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FEB6F2-6024-4F49-A810-8A8515B8FCFB}"/>
              </a:ext>
            </a:extLst>
          </p:cNvPr>
          <p:cNvSpPr>
            <a:spLocks noGrp="1"/>
          </p:cNvSpPr>
          <p:nvPr>
            <p:ph type="title"/>
          </p:nvPr>
        </p:nvSpPr>
        <p:spPr>
          <a:xfrm>
            <a:off x="93921" y="16667"/>
            <a:ext cx="10515600" cy="1325563"/>
          </a:xfrm>
        </p:spPr>
        <p:txBody>
          <a:bodyPr>
            <a:normAutofit/>
          </a:bodyPr>
          <a:lstStyle/>
          <a:p>
            <a:r>
              <a:rPr lang="tr-TR" sz="4000" b="1" dirty="0"/>
              <a:t>ÇALIŞMANIN İÇERİĞİ</a:t>
            </a:r>
          </a:p>
        </p:txBody>
      </p:sp>
      <p:sp>
        <p:nvSpPr>
          <p:cNvPr id="4" name="İçerik Yer Tutucusu 2">
            <a:extLst>
              <a:ext uri="{FF2B5EF4-FFF2-40B4-BE49-F238E27FC236}">
                <a16:creationId xmlns:a16="http://schemas.microsoft.com/office/drawing/2014/main" id="{20B5893C-0D02-4CBC-A279-751ACFC14EAB}"/>
              </a:ext>
            </a:extLst>
          </p:cNvPr>
          <p:cNvSpPr>
            <a:spLocks noGrp="1"/>
          </p:cNvSpPr>
          <p:nvPr>
            <p:ph idx="1"/>
          </p:nvPr>
        </p:nvSpPr>
        <p:spPr>
          <a:xfrm>
            <a:off x="85467" y="1342230"/>
            <a:ext cx="3329355" cy="3908424"/>
          </a:xfrm>
        </p:spPr>
        <p:txBody>
          <a:bodyPr>
            <a:normAutofit/>
          </a:bodyPr>
          <a:lstStyle/>
          <a:p>
            <a:pPr marL="285750" indent="-285750" defTabSz="457200" fontAlgn="base">
              <a:spcBef>
                <a:spcPct val="20000"/>
              </a:spcBef>
              <a:spcAft>
                <a:spcPts val="600"/>
              </a:spcAft>
              <a:buClr>
                <a:srgbClr val="1287C3"/>
              </a:buClr>
              <a:buSzPct val="145000"/>
            </a:pPr>
            <a:r>
              <a:rPr lang="tr-TR" altLang="tr-TR" sz="2000" b="1" dirty="0"/>
              <a:t> 3 Farklı Şarj Senaryosu</a:t>
            </a:r>
          </a:p>
          <a:p>
            <a:pPr lvl="1" indent="-285750" defTabSz="457200" fontAlgn="base">
              <a:spcBef>
                <a:spcPct val="20000"/>
              </a:spcBef>
              <a:spcAft>
                <a:spcPts val="600"/>
              </a:spcAft>
              <a:buClr>
                <a:srgbClr val="1287C3"/>
              </a:buClr>
              <a:buSzPct val="145000"/>
            </a:pPr>
            <a:r>
              <a:rPr lang="tr-TR" altLang="tr-TR" sz="1600" dirty="0"/>
              <a:t>Rastgele Şarj Stratejisi</a:t>
            </a:r>
          </a:p>
          <a:p>
            <a:pPr lvl="1" indent="-285750" defTabSz="457200" fontAlgn="base">
              <a:spcBef>
                <a:spcPct val="20000"/>
              </a:spcBef>
              <a:spcAft>
                <a:spcPts val="600"/>
              </a:spcAft>
              <a:buClr>
                <a:srgbClr val="1287C3"/>
              </a:buClr>
              <a:buSzPct val="145000"/>
            </a:pPr>
            <a:r>
              <a:rPr lang="tr-TR" altLang="tr-TR" sz="1600" dirty="0"/>
              <a:t>Parkta Şarj Stratejisi</a:t>
            </a:r>
          </a:p>
          <a:p>
            <a:pPr lvl="1" indent="-285750" defTabSz="457200" fontAlgn="base">
              <a:spcBef>
                <a:spcPct val="20000"/>
              </a:spcBef>
              <a:spcAft>
                <a:spcPts val="600"/>
              </a:spcAft>
              <a:buClr>
                <a:srgbClr val="1287C3"/>
              </a:buClr>
              <a:buSzPct val="145000"/>
            </a:pPr>
            <a:r>
              <a:rPr lang="tr-TR" altLang="tr-TR" sz="1600" dirty="0"/>
              <a:t>Gece Tarifesi Stratejisi</a:t>
            </a:r>
          </a:p>
          <a:p>
            <a:pPr marL="285750" indent="-285750" defTabSz="457200" fontAlgn="base">
              <a:spcBef>
                <a:spcPct val="20000"/>
              </a:spcBef>
              <a:spcAft>
                <a:spcPts val="600"/>
              </a:spcAft>
              <a:buClr>
                <a:srgbClr val="1287C3"/>
              </a:buClr>
              <a:buSzPct val="145000"/>
            </a:pPr>
            <a:endParaRPr lang="tr-TR" altLang="tr-TR" sz="2000" dirty="0"/>
          </a:p>
          <a:p>
            <a:pPr marL="285750" indent="-285750" defTabSz="457200" fontAlgn="base">
              <a:spcBef>
                <a:spcPct val="20000"/>
              </a:spcBef>
              <a:spcAft>
                <a:spcPts val="600"/>
              </a:spcAft>
              <a:buClr>
                <a:srgbClr val="1287C3"/>
              </a:buClr>
              <a:buSzPct val="145000"/>
            </a:pPr>
            <a:r>
              <a:rPr lang="tr-TR" altLang="tr-TR" sz="2000" b="1" dirty="0"/>
              <a:t>Farklı Yaygınlaşma Oranları</a:t>
            </a:r>
          </a:p>
          <a:p>
            <a:pPr lvl="1" indent="-285750" defTabSz="457200" fontAlgn="base">
              <a:spcBef>
                <a:spcPct val="20000"/>
              </a:spcBef>
              <a:spcAft>
                <a:spcPts val="600"/>
              </a:spcAft>
              <a:buClr>
                <a:srgbClr val="1287C3"/>
              </a:buClr>
              <a:buSzPct val="145000"/>
            </a:pPr>
            <a:r>
              <a:rPr lang="tr-TR" altLang="tr-TR" sz="1600" dirty="0"/>
              <a:t>0,5 Milyon EA</a:t>
            </a:r>
          </a:p>
          <a:p>
            <a:pPr lvl="1" indent="-285750" defTabSz="457200" fontAlgn="base">
              <a:spcBef>
                <a:spcPct val="20000"/>
              </a:spcBef>
              <a:spcAft>
                <a:spcPts val="600"/>
              </a:spcAft>
              <a:buClr>
                <a:srgbClr val="1287C3"/>
              </a:buClr>
              <a:buSzPct val="145000"/>
            </a:pPr>
            <a:r>
              <a:rPr lang="tr-TR" altLang="tr-TR" sz="1600" dirty="0"/>
              <a:t>1,3 Milyon EA</a:t>
            </a:r>
          </a:p>
          <a:p>
            <a:pPr lvl="1" indent="-285750" defTabSz="457200" fontAlgn="base">
              <a:spcBef>
                <a:spcPct val="20000"/>
              </a:spcBef>
              <a:spcAft>
                <a:spcPts val="600"/>
              </a:spcAft>
              <a:buClr>
                <a:srgbClr val="1287C3"/>
              </a:buClr>
              <a:buSzPct val="145000"/>
            </a:pPr>
            <a:r>
              <a:rPr lang="tr-TR" altLang="tr-TR" sz="1600" dirty="0"/>
              <a:t>2,7 Milyon EA</a:t>
            </a:r>
          </a:p>
          <a:p>
            <a:pPr lvl="1" indent="-285750" defTabSz="457200" fontAlgn="base">
              <a:spcBef>
                <a:spcPct val="20000"/>
              </a:spcBef>
              <a:spcAft>
                <a:spcPts val="600"/>
              </a:spcAft>
              <a:buClr>
                <a:srgbClr val="1287C3"/>
              </a:buClr>
              <a:buSzPct val="145000"/>
            </a:pPr>
            <a:r>
              <a:rPr lang="tr-TR" altLang="tr-TR" sz="1600" dirty="0"/>
              <a:t>3,4 Milyon EA</a:t>
            </a:r>
          </a:p>
        </p:txBody>
      </p:sp>
      <p:graphicFrame>
        <p:nvGraphicFramePr>
          <p:cNvPr id="6" name="Diagram 2">
            <a:extLst>
              <a:ext uri="{FF2B5EF4-FFF2-40B4-BE49-F238E27FC236}">
                <a16:creationId xmlns:a16="http://schemas.microsoft.com/office/drawing/2014/main" id="{872197C3-B6A4-4A81-99BB-C8F321B0574A}"/>
              </a:ext>
            </a:extLst>
          </p:cNvPr>
          <p:cNvGraphicFramePr/>
          <p:nvPr>
            <p:extLst>
              <p:ext uri="{D42A27DB-BD31-4B8C-83A1-F6EECF244321}">
                <p14:modId xmlns:p14="http://schemas.microsoft.com/office/powerpoint/2010/main" val="2850199758"/>
              </p:ext>
            </p:extLst>
          </p:nvPr>
        </p:nvGraphicFramePr>
        <p:xfrm>
          <a:off x="3544868" y="2974589"/>
          <a:ext cx="8128000" cy="304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a:extLst>
              <a:ext uri="{FF2B5EF4-FFF2-40B4-BE49-F238E27FC236}">
                <a16:creationId xmlns:a16="http://schemas.microsoft.com/office/drawing/2014/main" id="{3D616186-C681-41AB-AE30-E787F387D414}"/>
              </a:ext>
            </a:extLst>
          </p:cNvPr>
          <p:cNvSpPr txBox="1"/>
          <p:nvPr/>
        </p:nvSpPr>
        <p:spPr>
          <a:xfrm>
            <a:off x="6564514" y="1342230"/>
            <a:ext cx="3626110" cy="1144929"/>
          </a:xfrm>
          <a:prstGeom prst="rect">
            <a:avLst/>
          </a:prstGeom>
          <a:noFill/>
        </p:spPr>
        <p:txBody>
          <a:bodyPr wrap="square" rtlCol="0">
            <a:spAutoFit/>
          </a:bodyPr>
          <a:lstStyle/>
          <a:p>
            <a:pPr marL="57150" indent="-285750" defTabSz="457200" fontAlgn="base">
              <a:spcBef>
                <a:spcPct val="20000"/>
              </a:spcBef>
              <a:spcAft>
                <a:spcPts val="600"/>
              </a:spcAft>
              <a:buClr>
                <a:srgbClr val="1287C3"/>
              </a:buClr>
              <a:buSzPct val="145000"/>
              <a:buFont typeface="Arial" panose="020B0604020202020204" pitchFamily="34" charset="0"/>
              <a:buChar char="•"/>
            </a:pPr>
            <a:r>
              <a:rPr lang="tr-TR" altLang="tr-TR" sz="2000" b="1" dirty="0"/>
              <a:t>Şebekeye Reaktif Katkı</a:t>
            </a:r>
          </a:p>
          <a:p>
            <a:pPr lvl="1" indent="-285750" defTabSz="457200" fontAlgn="base">
              <a:spcBef>
                <a:spcPct val="20000"/>
              </a:spcBef>
              <a:spcAft>
                <a:spcPts val="600"/>
              </a:spcAft>
              <a:buClr>
                <a:srgbClr val="1287C3"/>
              </a:buClr>
              <a:buSzPct val="145000"/>
              <a:buFont typeface="Arial" panose="020B0604020202020204" pitchFamily="34" charset="0"/>
              <a:buChar char="•"/>
            </a:pPr>
            <a:r>
              <a:rPr lang="tr-TR" altLang="tr-TR" sz="1600" dirty="0"/>
              <a:t>Reaktif Güç Değişimi</a:t>
            </a:r>
          </a:p>
          <a:p>
            <a:pPr lvl="1" indent="-285750" defTabSz="457200" fontAlgn="base">
              <a:spcBef>
                <a:spcPct val="20000"/>
              </a:spcBef>
              <a:spcAft>
                <a:spcPts val="600"/>
              </a:spcAft>
              <a:buClr>
                <a:srgbClr val="1287C3"/>
              </a:buClr>
              <a:buSzPct val="145000"/>
              <a:buFont typeface="Arial" panose="020B0604020202020204" pitchFamily="34" charset="0"/>
              <a:buChar char="•"/>
            </a:pPr>
            <a:r>
              <a:rPr lang="tr-TR" altLang="tr-TR" sz="1600" dirty="0"/>
              <a:t>Güç Faktörü Değişimi</a:t>
            </a:r>
          </a:p>
        </p:txBody>
      </p:sp>
      <p:sp>
        <p:nvSpPr>
          <p:cNvPr id="8" name="Metin kutusu 7">
            <a:extLst>
              <a:ext uri="{FF2B5EF4-FFF2-40B4-BE49-F238E27FC236}">
                <a16:creationId xmlns:a16="http://schemas.microsoft.com/office/drawing/2014/main" id="{4B43E6FB-85C6-4770-8EA3-B1194E064BA0}"/>
              </a:ext>
            </a:extLst>
          </p:cNvPr>
          <p:cNvSpPr txBox="1"/>
          <p:nvPr/>
        </p:nvSpPr>
        <p:spPr>
          <a:xfrm>
            <a:off x="3544868" y="1342230"/>
            <a:ext cx="3626110" cy="1144929"/>
          </a:xfrm>
          <a:prstGeom prst="rect">
            <a:avLst/>
          </a:prstGeom>
          <a:noFill/>
        </p:spPr>
        <p:txBody>
          <a:bodyPr wrap="square" rtlCol="0">
            <a:spAutoFit/>
          </a:bodyPr>
          <a:lstStyle>
            <a:defPPr>
              <a:defRPr lang="tr-TR"/>
            </a:defPPr>
            <a:lvl1pPr marL="57150" indent="-285750" defTabSz="457200" fontAlgn="base">
              <a:spcBef>
                <a:spcPct val="20000"/>
              </a:spcBef>
              <a:spcAft>
                <a:spcPts val="600"/>
              </a:spcAft>
              <a:buClr>
                <a:srgbClr val="1287C3"/>
              </a:buClr>
              <a:buSzPct val="145000"/>
              <a:buFont typeface="Arial" panose="020B0604020202020204" pitchFamily="34" charset="0"/>
              <a:buChar char="•"/>
              <a:defRPr sz="2000" b="1"/>
            </a:lvl1pPr>
            <a:lvl2pPr lvl="1" indent="-285750" defTabSz="457200" fontAlgn="base">
              <a:spcBef>
                <a:spcPct val="20000"/>
              </a:spcBef>
              <a:spcAft>
                <a:spcPts val="600"/>
              </a:spcAft>
              <a:buClr>
                <a:srgbClr val="1287C3"/>
              </a:buClr>
              <a:buSzPct val="145000"/>
              <a:buFont typeface="Arial" panose="020B0604020202020204" pitchFamily="34" charset="0"/>
              <a:buChar char="•"/>
              <a:defRPr sz="1600"/>
            </a:lvl2pPr>
          </a:lstStyle>
          <a:p>
            <a:r>
              <a:rPr lang="tr-TR" altLang="tr-TR" dirty="0"/>
              <a:t> Şebekeye Etki</a:t>
            </a:r>
          </a:p>
          <a:p>
            <a:pPr lvl="1"/>
            <a:r>
              <a:rPr lang="tr-TR" altLang="tr-TR" dirty="0"/>
              <a:t>Maksimum Yüklenme</a:t>
            </a:r>
          </a:p>
          <a:p>
            <a:pPr lvl="1"/>
            <a:r>
              <a:rPr lang="tr-TR" altLang="tr-TR" dirty="0"/>
              <a:t>Maksimum Gerilim Düşümü</a:t>
            </a:r>
          </a:p>
        </p:txBody>
      </p:sp>
    </p:spTree>
    <p:extLst>
      <p:ext uri="{BB962C8B-B14F-4D97-AF65-F5344CB8AC3E}">
        <p14:creationId xmlns:p14="http://schemas.microsoft.com/office/powerpoint/2010/main" val="194027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71A32F5-3E13-444C-900E-03D8C070BC5F}"/>
              </a:ext>
            </a:extLst>
          </p:cNvPr>
          <p:cNvSpPr>
            <a:spLocks noGrp="1"/>
          </p:cNvSpPr>
          <p:nvPr>
            <p:ph type="title"/>
          </p:nvPr>
        </p:nvSpPr>
        <p:spPr>
          <a:xfrm>
            <a:off x="72192" y="0"/>
            <a:ext cx="10515600" cy="1325563"/>
          </a:xfrm>
        </p:spPr>
        <p:txBody>
          <a:bodyPr>
            <a:normAutofit/>
          </a:bodyPr>
          <a:lstStyle/>
          <a:p>
            <a:r>
              <a:rPr lang="tr-TR" sz="4000" b="1" dirty="0"/>
              <a:t>METODOLOJİ</a:t>
            </a:r>
          </a:p>
        </p:txBody>
      </p:sp>
      <p:pic>
        <p:nvPicPr>
          <p:cNvPr id="4" name="Picture 2">
            <a:extLst>
              <a:ext uri="{FF2B5EF4-FFF2-40B4-BE49-F238E27FC236}">
                <a16:creationId xmlns:a16="http://schemas.microsoft.com/office/drawing/2014/main" id="{599C3DA4-381B-4FAB-83B7-8A3FFDEB2D74}"/>
              </a:ext>
            </a:extLst>
          </p:cNvPr>
          <p:cNvPicPr>
            <a:picLocks noChangeAspect="1"/>
          </p:cNvPicPr>
          <p:nvPr/>
        </p:nvPicPr>
        <p:blipFill>
          <a:blip r:embed="rId2"/>
          <a:stretch>
            <a:fillRect/>
          </a:stretch>
        </p:blipFill>
        <p:spPr>
          <a:xfrm>
            <a:off x="125357" y="929611"/>
            <a:ext cx="3960000" cy="2380213"/>
          </a:xfrm>
          <a:prstGeom prst="rect">
            <a:avLst/>
          </a:prstGeom>
        </p:spPr>
      </p:pic>
      <p:pic>
        <p:nvPicPr>
          <p:cNvPr id="5" name="Picture 3">
            <a:extLst>
              <a:ext uri="{FF2B5EF4-FFF2-40B4-BE49-F238E27FC236}">
                <a16:creationId xmlns:a16="http://schemas.microsoft.com/office/drawing/2014/main" id="{E419B6E5-2AB2-4BCD-85D7-B905E334C7E7}"/>
              </a:ext>
            </a:extLst>
          </p:cNvPr>
          <p:cNvPicPr>
            <a:picLocks noChangeAspect="1"/>
          </p:cNvPicPr>
          <p:nvPr/>
        </p:nvPicPr>
        <p:blipFill>
          <a:blip r:embed="rId3"/>
          <a:stretch>
            <a:fillRect/>
          </a:stretch>
        </p:blipFill>
        <p:spPr>
          <a:xfrm>
            <a:off x="4106097" y="929612"/>
            <a:ext cx="3960000" cy="2380213"/>
          </a:xfrm>
          <a:prstGeom prst="rect">
            <a:avLst/>
          </a:prstGeom>
        </p:spPr>
      </p:pic>
      <p:pic>
        <p:nvPicPr>
          <p:cNvPr id="6" name="Picture 4">
            <a:extLst>
              <a:ext uri="{FF2B5EF4-FFF2-40B4-BE49-F238E27FC236}">
                <a16:creationId xmlns:a16="http://schemas.microsoft.com/office/drawing/2014/main" id="{A7ECD243-223F-420D-8A9D-37E477585A73}"/>
              </a:ext>
            </a:extLst>
          </p:cNvPr>
          <p:cNvPicPr>
            <a:picLocks noChangeAspect="1"/>
          </p:cNvPicPr>
          <p:nvPr/>
        </p:nvPicPr>
        <p:blipFill>
          <a:blip r:embed="rId4"/>
          <a:stretch>
            <a:fillRect/>
          </a:stretch>
        </p:blipFill>
        <p:spPr>
          <a:xfrm>
            <a:off x="8097470" y="929610"/>
            <a:ext cx="3960000" cy="2380213"/>
          </a:xfrm>
          <a:prstGeom prst="rect">
            <a:avLst/>
          </a:prstGeom>
        </p:spPr>
      </p:pic>
      <p:sp>
        <p:nvSpPr>
          <p:cNvPr id="7" name="İçerik Yer Tutucusu 2">
            <a:extLst>
              <a:ext uri="{FF2B5EF4-FFF2-40B4-BE49-F238E27FC236}">
                <a16:creationId xmlns:a16="http://schemas.microsoft.com/office/drawing/2014/main" id="{19AEBF75-8828-4E70-AB79-CFF593E61F6B}"/>
              </a:ext>
            </a:extLst>
          </p:cNvPr>
          <p:cNvSpPr>
            <a:spLocks noGrp="1"/>
          </p:cNvSpPr>
          <p:nvPr>
            <p:ph sz="half" idx="1"/>
          </p:nvPr>
        </p:nvSpPr>
        <p:spPr>
          <a:xfrm>
            <a:off x="437147" y="3260419"/>
            <a:ext cx="3297244" cy="515657"/>
          </a:xfrm>
        </p:spPr>
        <p:txBody>
          <a:bodyPr wrap="square" anchor="t">
            <a:normAutofit/>
          </a:bodyPr>
          <a:lstStyle/>
          <a:p>
            <a:pPr marL="0" indent="0" algn="ctr">
              <a:buNone/>
            </a:pPr>
            <a:r>
              <a:rPr lang="tr-TR" altLang="tr-TR" sz="1800" b="1" dirty="0"/>
              <a:t>Rastgele (Gündüz Şarjı)</a:t>
            </a:r>
          </a:p>
          <a:p>
            <a:endParaRPr lang="tr-TR" altLang="tr-TR" sz="1800" b="1" dirty="0"/>
          </a:p>
        </p:txBody>
      </p:sp>
      <p:sp>
        <p:nvSpPr>
          <p:cNvPr id="8" name="İçerik Yer Tutucusu 2">
            <a:extLst>
              <a:ext uri="{FF2B5EF4-FFF2-40B4-BE49-F238E27FC236}">
                <a16:creationId xmlns:a16="http://schemas.microsoft.com/office/drawing/2014/main" id="{F1EAF298-BBC9-49D4-BBCC-901DB170AB2F}"/>
              </a:ext>
            </a:extLst>
          </p:cNvPr>
          <p:cNvSpPr txBox="1">
            <a:spLocks/>
          </p:cNvSpPr>
          <p:nvPr/>
        </p:nvSpPr>
        <p:spPr bwMode="auto">
          <a:xfrm>
            <a:off x="4737480" y="3262669"/>
            <a:ext cx="3297244"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Parkta Şarj (Akşam Şarjı)</a:t>
            </a:r>
          </a:p>
          <a:p>
            <a:pPr eaLnBrk="1" hangingPunct="1"/>
            <a:endParaRPr lang="tr-TR" altLang="tr-TR" b="1" dirty="0"/>
          </a:p>
        </p:txBody>
      </p:sp>
      <p:sp>
        <p:nvSpPr>
          <p:cNvPr id="9" name="İçerik Yer Tutucusu 2">
            <a:extLst>
              <a:ext uri="{FF2B5EF4-FFF2-40B4-BE49-F238E27FC236}">
                <a16:creationId xmlns:a16="http://schemas.microsoft.com/office/drawing/2014/main" id="{0DF5FDA8-1825-4100-8087-ECA99707EAD8}"/>
              </a:ext>
            </a:extLst>
          </p:cNvPr>
          <p:cNvSpPr txBox="1">
            <a:spLocks/>
          </p:cNvSpPr>
          <p:nvPr/>
        </p:nvSpPr>
        <p:spPr bwMode="auto">
          <a:xfrm>
            <a:off x="9037813" y="3260419"/>
            <a:ext cx="2518958"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eaLnBrk="1" hangingPunct="1">
              <a:buFont typeface="Arial" panose="020B0604020202020204" pitchFamily="34" charset="0"/>
              <a:buNone/>
            </a:pPr>
            <a:r>
              <a:rPr lang="tr-TR" altLang="tr-TR" b="1" dirty="0"/>
              <a:t>Gece Tarifesi (Gece Şarjı)</a:t>
            </a:r>
          </a:p>
          <a:p>
            <a:pPr eaLnBrk="1" hangingPunct="1"/>
            <a:endParaRPr lang="tr-TR" altLang="tr-TR" b="1" dirty="0"/>
          </a:p>
        </p:txBody>
      </p:sp>
      <p:sp>
        <p:nvSpPr>
          <p:cNvPr id="10" name="İçerik Yer Tutucusu 2">
            <a:extLst>
              <a:ext uri="{FF2B5EF4-FFF2-40B4-BE49-F238E27FC236}">
                <a16:creationId xmlns:a16="http://schemas.microsoft.com/office/drawing/2014/main" id="{6E8F711D-14F1-4212-9375-DDB49941F35C}"/>
              </a:ext>
            </a:extLst>
          </p:cNvPr>
          <p:cNvSpPr txBox="1">
            <a:spLocks/>
          </p:cNvSpPr>
          <p:nvPr/>
        </p:nvSpPr>
        <p:spPr>
          <a:xfrm>
            <a:off x="457552" y="4174134"/>
            <a:ext cx="3297244" cy="515657"/>
          </a:xfrm>
          <a:prstGeom prst="rect">
            <a:avLst/>
          </a:prstGeom>
        </p:spPr>
        <p:txBody>
          <a:bodyPr vert="horz" wrap="square"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altLang="tr-TR" b="1" u="sng" dirty="0"/>
              <a:t>Elektrikli Araç Sürüş Profili</a:t>
            </a:r>
          </a:p>
          <a:p>
            <a:endParaRPr lang="tr-TR" altLang="tr-TR" b="1" u="sng" dirty="0"/>
          </a:p>
          <a:p>
            <a:endParaRPr lang="tr-TR" altLang="tr-TR" b="1" u="sng" dirty="0"/>
          </a:p>
        </p:txBody>
      </p:sp>
      <p:graphicFrame>
        <p:nvGraphicFramePr>
          <p:cNvPr id="11" name="Table 6">
            <a:extLst>
              <a:ext uri="{FF2B5EF4-FFF2-40B4-BE49-F238E27FC236}">
                <a16:creationId xmlns:a16="http://schemas.microsoft.com/office/drawing/2014/main" id="{93F54DE8-7987-4225-99EC-2CB9F9D4211F}"/>
              </a:ext>
            </a:extLst>
          </p:cNvPr>
          <p:cNvGraphicFramePr>
            <a:graphicFrameLocks noGrp="1"/>
          </p:cNvGraphicFramePr>
          <p:nvPr>
            <p:extLst>
              <p:ext uri="{D42A27DB-BD31-4B8C-83A1-F6EECF244321}">
                <p14:modId xmlns:p14="http://schemas.microsoft.com/office/powerpoint/2010/main" val="1373263204"/>
              </p:ext>
            </p:extLst>
          </p:nvPr>
        </p:nvGraphicFramePr>
        <p:xfrm>
          <a:off x="553249" y="4442597"/>
          <a:ext cx="4608299" cy="2148678"/>
        </p:xfrm>
        <a:graphic>
          <a:graphicData uri="http://schemas.openxmlformats.org/drawingml/2006/table">
            <a:tbl>
              <a:tblPr firstRow="1" firstCol="1" bandRow="1">
                <a:tableStyleId>{3B4B98B0-60AC-42C2-AFA5-B58CD77FA1E5}</a:tableStyleId>
              </a:tblPr>
              <a:tblGrid>
                <a:gridCol w="2214516">
                  <a:extLst>
                    <a:ext uri="{9D8B030D-6E8A-4147-A177-3AD203B41FA5}">
                      <a16:colId xmlns:a16="http://schemas.microsoft.com/office/drawing/2014/main" val="1211356147"/>
                    </a:ext>
                  </a:extLst>
                </a:gridCol>
                <a:gridCol w="754893">
                  <a:extLst>
                    <a:ext uri="{9D8B030D-6E8A-4147-A177-3AD203B41FA5}">
                      <a16:colId xmlns:a16="http://schemas.microsoft.com/office/drawing/2014/main" val="2804805303"/>
                    </a:ext>
                  </a:extLst>
                </a:gridCol>
                <a:gridCol w="1638890">
                  <a:extLst>
                    <a:ext uri="{9D8B030D-6E8A-4147-A177-3AD203B41FA5}">
                      <a16:colId xmlns:a16="http://schemas.microsoft.com/office/drawing/2014/main" val="721101133"/>
                    </a:ext>
                  </a:extLst>
                </a:gridCol>
              </a:tblGrid>
              <a:tr h="358113">
                <a:tc>
                  <a:txBody>
                    <a:bodyPr/>
                    <a:lstStyle/>
                    <a:p>
                      <a:pPr algn="ctr" fontAlgn="b">
                        <a:lnSpc>
                          <a:spcPct val="150000"/>
                        </a:lnSpc>
                        <a:spcBef>
                          <a:spcPts val="0"/>
                        </a:spcBef>
                        <a:spcAft>
                          <a:spcPts val="600"/>
                        </a:spcAft>
                      </a:pPr>
                      <a:r>
                        <a:rPr lang="tr-TR" sz="1400" u="none" strike="noStrike" dirty="0">
                          <a:effectLst/>
                        </a:rPr>
                        <a:t>Gösterge</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Birim</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Ortalama Değer</a:t>
                      </a:r>
                      <a:endParaRPr lang="tr-TR" sz="2000" b="0" i="0" u="none" strike="noStrike" dirty="0">
                        <a:effectLst/>
                        <a:latin typeface="Arial" panose="020B0604020202020204" pitchFamily="34" charset="0"/>
                      </a:endParaRPr>
                    </a:p>
                  </a:txBody>
                  <a:tcPr marL="71761" marR="71761" marT="15377" marB="0" anchor="ctr"/>
                </a:tc>
                <a:extLst>
                  <a:ext uri="{0D108BD9-81ED-4DB2-BD59-A6C34878D82A}">
                    <a16:rowId xmlns:a16="http://schemas.microsoft.com/office/drawing/2014/main" val="2979062028"/>
                  </a:ext>
                </a:extLst>
              </a:tr>
              <a:tr h="358113">
                <a:tc>
                  <a:txBody>
                    <a:bodyPr/>
                    <a:lstStyle/>
                    <a:p>
                      <a:pPr algn="just" fontAlgn="b">
                        <a:lnSpc>
                          <a:spcPct val="150000"/>
                        </a:lnSpc>
                        <a:spcBef>
                          <a:spcPts val="0"/>
                        </a:spcBef>
                        <a:spcAft>
                          <a:spcPts val="600"/>
                        </a:spcAft>
                      </a:pPr>
                      <a:r>
                        <a:rPr lang="tr-TR" sz="1400" u="none" strike="noStrike" dirty="0">
                          <a:effectLst/>
                        </a:rPr>
                        <a:t>Günlük Toplam Mesafe</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a:effectLst/>
                        </a:rPr>
                        <a:t>km</a:t>
                      </a:r>
                      <a:endParaRPr lang="tr-TR" sz="2000" b="0" i="0" u="none" strike="noStrike">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35,4</a:t>
                      </a:r>
                      <a:endParaRPr lang="tr-TR" sz="2000" b="0" i="0" u="none" strike="noStrike" dirty="0">
                        <a:effectLst/>
                        <a:latin typeface="Arial" panose="020B0604020202020204" pitchFamily="34" charset="0"/>
                      </a:endParaRPr>
                    </a:p>
                  </a:txBody>
                  <a:tcPr marL="71761" marR="71761" marT="15377" marB="0" anchor="ctr"/>
                </a:tc>
                <a:extLst>
                  <a:ext uri="{0D108BD9-81ED-4DB2-BD59-A6C34878D82A}">
                    <a16:rowId xmlns:a16="http://schemas.microsoft.com/office/drawing/2014/main" val="2385396488"/>
                  </a:ext>
                </a:extLst>
              </a:tr>
              <a:tr h="358113">
                <a:tc>
                  <a:txBody>
                    <a:bodyPr/>
                    <a:lstStyle/>
                    <a:p>
                      <a:pPr algn="just" fontAlgn="b">
                        <a:lnSpc>
                          <a:spcPct val="150000"/>
                        </a:lnSpc>
                        <a:spcBef>
                          <a:spcPts val="0"/>
                        </a:spcBef>
                        <a:spcAft>
                          <a:spcPts val="600"/>
                        </a:spcAft>
                      </a:pPr>
                      <a:r>
                        <a:rPr lang="tr-TR" sz="1400" u="none" strike="noStrike" dirty="0">
                          <a:effectLst/>
                        </a:rPr>
                        <a:t>Yolculuk Başına Mesafe</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a:effectLst/>
                        </a:rPr>
                        <a:t>km</a:t>
                      </a:r>
                      <a:endParaRPr lang="tr-TR" sz="2000" b="0" i="0" u="none" strike="noStrike">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a:effectLst/>
                        </a:rPr>
                        <a:t>15,5</a:t>
                      </a:r>
                      <a:endParaRPr lang="tr-TR" sz="2000" b="0" i="0" u="none" strike="noStrike">
                        <a:effectLst/>
                        <a:latin typeface="Arial" panose="020B0604020202020204" pitchFamily="34" charset="0"/>
                      </a:endParaRPr>
                    </a:p>
                  </a:txBody>
                  <a:tcPr marL="71761" marR="71761" marT="15377" marB="0" anchor="ctr"/>
                </a:tc>
                <a:extLst>
                  <a:ext uri="{0D108BD9-81ED-4DB2-BD59-A6C34878D82A}">
                    <a16:rowId xmlns:a16="http://schemas.microsoft.com/office/drawing/2014/main" val="3985917639"/>
                  </a:ext>
                </a:extLst>
              </a:tr>
              <a:tr h="358113">
                <a:tc>
                  <a:txBody>
                    <a:bodyPr/>
                    <a:lstStyle/>
                    <a:p>
                      <a:pPr algn="just" fontAlgn="b">
                        <a:lnSpc>
                          <a:spcPct val="150000"/>
                        </a:lnSpc>
                        <a:spcBef>
                          <a:spcPts val="0"/>
                        </a:spcBef>
                        <a:spcAft>
                          <a:spcPts val="600"/>
                        </a:spcAft>
                      </a:pPr>
                      <a:r>
                        <a:rPr lang="tr-TR" sz="1400" u="none" strike="noStrike" dirty="0">
                          <a:effectLst/>
                        </a:rPr>
                        <a:t>Seyahat Süresi</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saat</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1,51</a:t>
                      </a:r>
                      <a:endParaRPr lang="tr-TR" sz="2000" b="0" i="0" u="none" strike="noStrike" dirty="0">
                        <a:effectLst/>
                        <a:latin typeface="Arial" panose="020B0604020202020204" pitchFamily="34" charset="0"/>
                      </a:endParaRPr>
                    </a:p>
                  </a:txBody>
                  <a:tcPr marL="71761" marR="71761" marT="15377" marB="0" anchor="ctr"/>
                </a:tc>
                <a:extLst>
                  <a:ext uri="{0D108BD9-81ED-4DB2-BD59-A6C34878D82A}">
                    <a16:rowId xmlns:a16="http://schemas.microsoft.com/office/drawing/2014/main" val="1303608085"/>
                  </a:ext>
                </a:extLst>
              </a:tr>
              <a:tr h="358113">
                <a:tc>
                  <a:txBody>
                    <a:bodyPr/>
                    <a:lstStyle/>
                    <a:p>
                      <a:pPr algn="just" fontAlgn="b">
                        <a:lnSpc>
                          <a:spcPct val="150000"/>
                        </a:lnSpc>
                        <a:spcBef>
                          <a:spcPts val="0"/>
                        </a:spcBef>
                        <a:spcAft>
                          <a:spcPts val="600"/>
                        </a:spcAft>
                      </a:pPr>
                      <a:r>
                        <a:rPr lang="tr-TR" sz="1400" u="none" strike="noStrike">
                          <a:effectLst/>
                        </a:rPr>
                        <a:t>Yolculuk Başına Süre</a:t>
                      </a:r>
                      <a:endParaRPr lang="tr-TR" sz="2000" b="0" i="0" u="none" strike="noStrike">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saat</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a:effectLst/>
                        </a:rPr>
                        <a:t>0,63</a:t>
                      </a:r>
                      <a:endParaRPr lang="tr-TR" sz="2000" b="0" i="0" u="none" strike="noStrike">
                        <a:effectLst/>
                        <a:latin typeface="Arial" panose="020B0604020202020204" pitchFamily="34" charset="0"/>
                      </a:endParaRPr>
                    </a:p>
                  </a:txBody>
                  <a:tcPr marL="71761" marR="71761" marT="15377" marB="0" anchor="ctr"/>
                </a:tc>
                <a:extLst>
                  <a:ext uri="{0D108BD9-81ED-4DB2-BD59-A6C34878D82A}">
                    <a16:rowId xmlns:a16="http://schemas.microsoft.com/office/drawing/2014/main" val="1953556233"/>
                  </a:ext>
                </a:extLst>
              </a:tr>
              <a:tr h="358113">
                <a:tc>
                  <a:txBody>
                    <a:bodyPr/>
                    <a:lstStyle/>
                    <a:p>
                      <a:pPr algn="just" fontAlgn="b">
                        <a:lnSpc>
                          <a:spcPct val="150000"/>
                        </a:lnSpc>
                        <a:spcBef>
                          <a:spcPts val="0"/>
                        </a:spcBef>
                        <a:spcAft>
                          <a:spcPts val="600"/>
                        </a:spcAft>
                      </a:pPr>
                      <a:r>
                        <a:rPr lang="tr-TR" sz="1400" u="none" strike="noStrike" dirty="0">
                          <a:effectLst/>
                        </a:rPr>
                        <a:t>Günlük Seyahat Sıklığı</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defa</a:t>
                      </a:r>
                      <a:endParaRPr lang="tr-TR" sz="2000" b="0" i="0" u="none" strike="noStrike" dirty="0">
                        <a:effectLst/>
                        <a:latin typeface="Arial" panose="020B0604020202020204" pitchFamily="34" charset="0"/>
                      </a:endParaRPr>
                    </a:p>
                  </a:txBody>
                  <a:tcPr marL="71761" marR="71761" marT="15377" marB="0" anchor="ctr"/>
                </a:tc>
                <a:tc>
                  <a:txBody>
                    <a:bodyPr/>
                    <a:lstStyle/>
                    <a:p>
                      <a:pPr algn="ctr" fontAlgn="b">
                        <a:lnSpc>
                          <a:spcPct val="150000"/>
                        </a:lnSpc>
                        <a:spcBef>
                          <a:spcPts val="0"/>
                        </a:spcBef>
                        <a:spcAft>
                          <a:spcPts val="600"/>
                        </a:spcAft>
                      </a:pPr>
                      <a:r>
                        <a:rPr lang="tr-TR" sz="1400" u="none" strike="noStrike" dirty="0">
                          <a:effectLst/>
                        </a:rPr>
                        <a:t>2,29</a:t>
                      </a:r>
                      <a:endParaRPr lang="tr-TR" sz="2000" b="0" i="0" u="none" strike="noStrike" dirty="0">
                        <a:effectLst/>
                        <a:latin typeface="Arial" panose="020B0604020202020204" pitchFamily="34" charset="0"/>
                      </a:endParaRPr>
                    </a:p>
                  </a:txBody>
                  <a:tcPr marL="71761" marR="71761" marT="15377" marB="0" anchor="ctr"/>
                </a:tc>
                <a:extLst>
                  <a:ext uri="{0D108BD9-81ED-4DB2-BD59-A6C34878D82A}">
                    <a16:rowId xmlns:a16="http://schemas.microsoft.com/office/drawing/2014/main" val="3810916148"/>
                  </a:ext>
                </a:extLst>
              </a:tr>
            </a:tbl>
          </a:graphicData>
        </a:graphic>
      </p:graphicFrame>
      <p:sp>
        <p:nvSpPr>
          <p:cNvPr id="12" name="İçerik Yer Tutucusu 2">
            <a:extLst>
              <a:ext uri="{FF2B5EF4-FFF2-40B4-BE49-F238E27FC236}">
                <a16:creationId xmlns:a16="http://schemas.microsoft.com/office/drawing/2014/main" id="{6746BE10-4BBA-480B-8BD8-7F32E0F1364C}"/>
              </a:ext>
            </a:extLst>
          </p:cNvPr>
          <p:cNvSpPr txBox="1">
            <a:spLocks/>
          </p:cNvSpPr>
          <p:nvPr/>
        </p:nvSpPr>
        <p:spPr bwMode="auto">
          <a:xfrm>
            <a:off x="6298914" y="4630152"/>
            <a:ext cx="3297244" cy="189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lvl="0" algn="l">
              <a:lnSpc>
                <a:spcPct val="150000"/>
              </a:lnSpc>
              <a:spcAft>
                <a:spcPts val="800"/>
              </a:spcAft>
              <a:buFont typeface="Wingdings" panose="05000000000000000000" pitchFamily="2" charset="2"/>
              <a:buChar char="Ø"/>
            </a:pPr>
            <a:r>
              <a:rPr lang="tr-TR" sz="2000" dirty="0">
                <a:effectLst/>
                <a:ea typeface="Cambria" panose="02040503050406030204" pitchFamily="18" charset="0"/>
                <a:cs typeface="Times New Roman" panose="02020603050405020304" pitchFamily="18" charset="0"/>
              </a:rPr>
              <a:t>Batarya kapasitesi </a:t>
            </a:r>
            <a:r>
              <a:rPr lang="tr-TR" sz="2000" b="1" dirty="0">
                <a:effectLst/>
                <a:ea typeface="Cambria" panose="02040503050406030204" pitchFamily="18" charset="0"/>
                <a:cs typeface="Times New Roman" panose="02020603050405020304" pitchFamily="18" charset="0"/>
              </a:rPr>
              <a:t>23 kWh</a:t>
            </a:r>
            <a:r>
              <a:rPr lang="tr-TR" sz="2000" dirty="0">
                <a:effectLst/>
                <a:ea typeface="Cambria" panose="02040503050406030204" pitchFamily="18" charset="0"/>
                <a:cs typeface="Times New Roman" panose="02020603050405020304" pitchFamily="18" charset="0"/>
              </a:rPr>
              <a:t>,</a:t>
            </a:r>
          </a:p>
          <a:p>
            <a:pPr lvl="0" algn="l">
              <a:lnSpc>
                <a:spcPct val="150000"/>
              </a:lnSpc>
              <a:spcAft>
                <a:spcPts val="800"/>
              </a:spcAft>
              <a:buFont typeface="Wingdings" panose="05000000000000000000" pitchFamily="2" charset="2"/>
              <a:buChar char="Ø"/>
            </a:pPr>
            <a:r>
              <a:rPr lang="tr-TR" sz="2000" dirty="0">
                <a:effectLst/>
                <a:ea typeface="Cambria" panose="02040503050406030204" pitchFamily="18" charset="0"/>
                <a:cs typeface="Times New Roman" panose="02020603050405020304" pitchFamily="18" charset="0"/>
              </a:rPr>
              <a:t>Enerji tüketimi </a:t>
            </a:r>
            <a:r>
              <a:rPr lang="tr-TR" sz="2000" b="1" dirty="0">
                <a:effectLst/>
                <a:ea typeface="Cambria" panose="02040503050406030204" pitchFamily="18" charset="0"/>
                <a:cs typeface="Times New Roman" panose="02020603050405020304" pitchFamily="18" charset="0"/>
              </a:rPr>
              <a:t>0,175 kWh/km</a:t>
            </a:r>
            <a:r>
              <a:rPr lang="tr-TR" sz="2000" dirty="0">
                <a:effectLst/>
                <a:ea typeface="Cambria" panose="02040503050406030204" pitchFamily="18" charset="0"/>
                <a:cs typeface="Times New Roman" panose="02020603050405020304" pitchFamily="18" charset="0"/>
              </a:rPr>
              <a:t>,</a:t>
            </a:r>
          </a:p>
          <a:p>
            <a:pPr lvl="0" algn="l">
              <a:lnSpc>
                <a:spcPct val="150000"/>
              </a:lnSpc>
              <a:spcAft>
                <a:spcPts val="800"/>
              </a:spcAft>
              <a:buFont typeface="Wingdings" panose="05000000000000000000" pitchFamily="2" charset="2"/>
              <a:buChar char="Ø"/>
            </a:pPr>
            <a:r>
              <a:rPr lang="tr-TR" sz="2000" dirty="0">
                <a:effectLst/>
                <a:ea typeface="Cambria" panose="02040503050406030204" pitchFamily="18" charset="0"/>
                <a:cs typeface="Times New Roman" panose="02020603050405020304" pitchFamily="18" charset="0"/>
              </a:rPr>
              <a:t>Araçların şarj kapasitesi </a:t>
            </a:r>
            <a:r>
              <a:rPr lang="tr-TR" sz="2000" b="1" dirty="0">
                <a:effectLst/>
                <a:ea typeface="Cambria" panose="02040503050406030204" pitchFamily="18" charset="0"/>
                <a:cs typeface="Times New Roman" panose="02020603050405020304" pitchFamily="18" charset="0"/>
              </a:rPr>
              <a:t>15 kW</a:t>
            </a:r>
            <a:r>
              <a:rPr lang="tr-TR" sz="2000" dirty="0">
                <a:effectLst/>
                <a:ea typeface="Cambria" panose="02040503050406030204" pitchFamily="18" charset="0"/>
                <a:cs typeface="Times New Roman" panose="02020603050405020304" pitchFamily="18" charset="0"/>
              </a:rPr>
              <a:t>,</a:t>
            </a:r>
          </a:p>
          <a:p>
            <a:pPr lvl="0" algn="l">
              <a:lnSpc>
                <a:spcPct val="150000"/>
              </a:lnSpc>
              <a:spcAft>
                <a:spcPts val="800"/>
              </a:spcAft>
              <a:buFont typeface="Wingdings" panose="05000000000000000000" pitchFamily="2" charset="2"/>
              <a:buChar char="Ø"/>
            </a:pPr>
            <a:r>
              <a:rPr lang="tr-TR" sz="2000" dirty="0">
                <a:effectLst/>
                <a:ea typeface="Cambria" panose="02040503050406030204" pitchFamily="18" charset="0"/>
                <a:cs typeface="Times New Roman" panose="02020603050405020304" pitchFamily="18" charset="0"/>
              </a:rPr>
              <a:t>Aracın şarjda kalma süresi </a:t>
            </a:r>
            <a:r>
              <a:rPr lang="tr-TR" sz="2000" b="1" dirty="0">
                <a:effectLst/>
                <a:ea typeface="Cambria" panose="02040503050406030204" pitchFamily="18" charset="0"/>
                <a:cs typeface="Times New Roman" panose="02020603050405020304" pitchFamily="18" charset="0"/>
              </a:rPr>
              <a:t>5 saat</a:t>
            </a:r>
            <a:r>
              <a:rPr lang="tr-TR" sz="1800" b="1" dirty="0">
                <a:effectLst/>
                <a:latin typeface="Times New Roman" panose="02020603050405020304" pitchFamily="18" charset="0"/>
                <a:ea typeface="Cambria" panose="02040503050406030204" pitchFamily="18" charset="0"/>
                <a:cs typeface="Times New Roman" panose="02020603050405020304" pitchFamily="18" charset="0"/>
              </a:rPr>
              <a:t>.</a:t>
            </a:r>
          </a:p>
          <a:p>
            <a:pPr marL="342900" lvl="0" indent="-342900" algn="l">
              <a:lnSpc>
                <a:spcPct val="150000"/>
              </a:lnSpc>
              <a:spcAft>
                <a:spcPts val="800"/>
              </a:spcAft>
              <a:buFont typeface="Symbol" panose="05050102010706020507" pitchFamily="18" charset="2"/>
              <a:buChar char=""/>
            </a:pPr>
            <a:endParaRPr lang="tr-TR" altLang="tr-TR" dirty="0"/>
          </a:p>
          <a:p>
            <a:pPr marL="342900" lvl="0" indent="-342900" algn="l">
              <a:lnSpc>
                <a:spcPct val="150000"/>
              </a:lnSpc>
              <a:spcAft>
                <a:spcPts val="800"/>
              </a:spcAft>
              <a:buFont typeface="Symbol" panose="05050102010706020507" pitchFamily="18" charset="2"/>
              <a:buChar char=""/>
            </a:pPr>
            <a:endParaRPr lang="tr-TR" altLang="tr-TR" dirty="0"/>
          </a:p>
          <a:p>
            <a:pPr marL="0" lvl="0" indent="0" algn="l">
              <a:lnSpc>
                <a:spcPct val="150000"/>
              </a:lnSpc>
              <a:spcAft>
                <a:spcPts val="800"/>
              </a:spcAft>
              <a:buNone/>
            </a:pPr>
            <a:endParaRPr lang="tr-TR" altLang="tr-TR" dirty="0"/>
          </a:p>
          <a:p>
            <a:pPr eaLnBrk="1" hangingPunct="1"/>
            <a:endParaRPr lang="tr-TR" altLang="tr-TR" dirty="0"/>
          </a:p>
          <a:p>
            <a:pPr eaLnBrk="1" hangingPunct="1"/>
            <a:endParaRPr lang="tr-TR" altLang="tr-TR" dirty="0"/>
          </a:p>
          <a:p>
            <a:pPr eaLnBrk="1" hangingPunct="1"/>
            <a:endParaRPr lang="tr-TR" altLang="tr-TR" dirty="0"/>
          </a:p>
        </p:txBody>
      </p:sp>
      <p:sp>
        <p:nvSpPr>
          <p:cNvPr id="13" name="İçerik Yer Tutucusu 2">
            <a:extLst>
              <a:ext uri="{FF2B5EF4-FFF2-40B4-BE49-F238E27FC236}">
                <a16:creationId xmlns:a16="http://schemas.microsoft.com/office/drawing/2014/main" id="{1BDEEB39-6592-45A6-8655-C8270696BC71}"/>
              </a:ext>
            </a:extLst>
          </p:cNvPr>
          <p:cNvSpPr txBox="1">
            <a:spLocks/>
          </p:cNvSpPr>
          <p:nvPr/>
        </p:nvSpPr>
        <p:spPr bwMode="auto">
          <a:xfrm>
            <a:off x="6298914" y="4135055"/>
            <a:ext cx="4434611" cy="5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85750" indent="-285750" algn="l" defTabSz="457200" rtl="0" fontAlgn="base">
              <a:spcBef>
                <a:spcPct val="20000"/>
              </a:spcBef>
              <a:spcAft>
                <a:spcPts val="600"/>
              </a:spcAft>
              <a:buClr>
                <a:srgbClr val="1287C3"/>
              </a:buClr>
              <a:buSzPct val="145000"/>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fontAlgn="base">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fontAlgn="base">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fontAlgn="base">
              <a:spcBef>
                <a:spcPct val="20000"/>
              </a:spcBef>
              <a:spcAft>
                <a:spcPts val="600"/>
              </a:spcAft>
              <a:buClr>
                <a:srgbClr val="1287C3"/>
              </a:buClr>
              <a:buSzPct val="145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eaLnBrk="1" hangingPunct="1">
              <a:buNone/>
            </a:pPr>
            <a:r>
              <a:rPr lang="tr-TR" altLang="tr-TR" sz="2200" b="1" u="sng" dirty="0"/>
              <a:t>Elektrikli Araç Şarj Kabulleri</a:t>
            </a:r>
          </a:p>
          <a:p>
            <a:pPr eaLnBrk="1" hangingPunct="1"/>
            <a:endParaRPr lang="tr-TR" altLang="tr-TR" sz="2200" b="1" u="sng" dirty="0"/>
          </a:p>
          <a:p>
            <a:pPr eaLnBrk="1" hangingPunct="1"/>
            <a:endParaRPr lang="tr-TR" altLang="tr-TR" sz="2200" b="1" u="sng" dirty="0"/>
          </a:p>
        </p:txBody>
      </p:sp>
    </p:spTree>
    <p:extLst>
      <p:ext uri="{BB962C8B-B14F-4D97-AF65-F5344CB8AC3E}">
        <p14:creationId xmlns:p14="http://schemas.microsoft.com/office/powerpoint/2010/main" val="105002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6B2954-4BA0-474F-83CA-D4506D1FB05B}"/>
              </a:ext>
            </a:extLst>
          </p:cNvPr>
          <p:cNvSpPr>
            <a:spLocks noGrp="1"/>
          </p:cNvSpPr>
          <p:nvPr>
            <p:ph type="title"/>
          </p:nvPr>
        </p:nvSpPr>
        <p:spPr>
          <a:xfrm>
            <a:off x="83288" y="18255"/>
            <a:ext cx="10515600" cy="1325563"/>
          </a:xfrm>
        </p:spPr>
        <p:txBody>
          <a:bodyPr>
            <a:normAutofit/>
          </a:bodyPr>
          <a:lstStyle/>
          <a:p>
            <a:r>
              <a:rPr lang="tr-TR" sz="4000" b="1" dirty="0"/>
              <a:t>METODOLOJİ</a:t>
            </a:r>
          </a:p>
        </p:txBody>
      </p:sp>
      <p:graphicFrame>
        <p:nvGraphicFramePr>
          <p:cNvPr id="4" name="Table 3">
            <a:extLst>
              <a:ext uri="{FF2B5EF4-FFF2-40B4-BE49-F238E27FC236}">
                <a16:creationId xmlns:a16="http://schemas.microsoft.com/office/drawing/2014/main" id="{2A33ECF4-B031-4F9D-A2CC-FCDE0E04F652}"/>
              </a:ext>
            </a:extLst>
          </p:cNvPr>
          <p:cNvGraphicFramePr>
            <a:graphicFrameLocks noGrp="1"/>
          </p:cNvGraphicFramePr>
          <p:nvPr>
            <p:extLst>
              <p:ext uri="{D42A27DB-BD31-4B8C-83A1-F6EECF244321}">
                <p14:modId xmlns:p14="http://schemas.microsoft.com/office/powerpoint/2010/main" val="3435786714"/>
              </p:ext>
            </p:extLst>
          </p:nvPr>
        </p:nvGraphicFramePr>
        <p:xfrm>
          <a:off x="153986" y="919140"/>
          <a:ext cx="6920581" cy="4605594"/>
        </p:xfrm>
        <a:graphic>
          <a:graphicData uri="http://schemas.openxmlformats.org/drawingml/2006/table">
            <a:tbl>
              <a:tblPr firstRow="1" bandRow="1">
                <a:tableStyleId>{21E4AEA4-8DFA-4A89-87EB-49C32662AFE0}</a:tableStyleId>
              </a:tblPr>
              <a:tblGrid>
                <a:gridCol w="703272">
                  <a:extLst>
                    <a:ext uri="{9D8B030D-6E8A-4147-A177-3AD203B41FA5}">
                      <a16:colId xmlns:a16="http://schemas.microsoft.com/office/drawing/2014/main" val="166670552"/>
                    </a:ext>
                  </a:extLst>
                </a:gridCol>
                <a:gridCol w="2734761">
                  <a:extLst>
                    <a:ext uri="{9D8B030D-6E8A-4147-A177-3AD203B41FA5}">
                      <a16:colId xmlns:a16="http://schemas.microsoft.com/office/drawing/2014/main" val="3518226927"/>
                    </a:ext>
                  </a:extLst>
                </a:gridCol>
                <a:gridCol w="1741274">
                  <a:extLst>
                    <a:ext uri="{9D8B030D-6E8A-4147-A177-3AD203B41FA5}">
                      <a16:colId xmlns:a16="http://schemas.microsoft.com/office/drawing/2014/main" val="117078079"/>
                    </a:ext>
                  </a:extLst>
                </a:gridCol>
                <a:gridCol w="1741274">
                  <a:extLst>
                    <a:ext uri="{9D8B030D-6E8A-4147-A177-3AD203B41FA5}">
                      <a16:colId xmlns:a16="http://schemas.microsoft.com/office/drawing/2014/main" val="2935198016"/>
                    </a:ext>
                  </a:extLst>
                </a:gridCol>
              </a:tblGrid>
              <a:tr h="328971">
                <a:tc>
                  <a:txBody>
                    <a:bodyPr/>
                    <a:lstStyle/>
                    <a:p>
                      <a:pPr algn="ctr" fontAlgn="b"/>
                      <a:r>
                        <a:rPr lang="tr-TR" sz="1050" u="none" strike="noStrike" dirty="0">
                          <a:effectLst/>
                        </a:rPr>
                        <a:t>Veri Tarihi</a:t>
                      </a:r>
                      <a:endParaRPr lang="tr-TR" sz="105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50" u="none" strike="noStrike" dirty="0">
                          <a:effectLst/>
                        </a:rPr>
                        <a:t>Veri Adı</a:t>
                      </a:r>
                      <a:endParaRPr lang="tr-TR" sz="105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50" u="none" strike="noStrike" dirty="0">
                          <a:effectLst/>
                        </a:rPr>
                        <a:t>Veri Sonucu</a:t>
                      </a:r>
                      <a:endParaRPr lang="tr-TR" sz="105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50" u="none" strike="noStrike" dirty="0">
                          <a:effectLst/>
                        </a:rPr>
                        <a:t>Veri Kaynağı</a:t>
                      </a:r>
                      <a:endParaRPr lang="tr-TR" sz="105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847588"/>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Türkiye Nüfusu</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83.154.997</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TÜİK</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6690063"/>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Türkiye Motorlu Kara Taşıt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23.156.975</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TÜİK</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334768"/>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Türkiye 1000 kişiye Araç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278,48</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Formül</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88288814"/>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Türkiye Otomobil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12.503.049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TÜİK</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695051"/>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Otomobil İl Büyükşehir/TR</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0,1191</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Formül</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4687546"/>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Türkiye 1000 kişiye Otomobil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150,36</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Formül</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0414097"/>
                  </a:ext>
                </a:extLst>
              </a:tr>
              <a:tr h="328971">
                <a:tc>
                  <a:txBody>
                    <a:bodyPr/>
                    <a:lstStyle/>
                    <a:p>
                      <a:pPr algn="ctr" fontAlgn="b"/>
                      <a:r>
                        <a:rPr lang="tr-TR" sz="1200" u="none" strike="noStrike" dirty="0">
                          <a:effectLst/>
                        </a:rPr>
                        <a:t>2018</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Avrupa binek araç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267.834.417</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lnSpc>
                          <a:spcPct val="80000"/>
                        </a:lnSpc>
                      </a:pPr>
                      <a:r>
                        <a:rPr lang="tr-TR" sz="1100" u="none" strike="noStrike" dirty="0">
                          <a:effectLst/>
                        </a:rPr>
                        <a:t>European Automobile </a:t>
                      </a:r>
                    </a:p>
                    <a:p>
                      <a:pPr algn="ctr" fontAlgn="b">
                        <a:lnSpc>
                          <a:spcPct val="80000"/>
                        </a:lnSpc>
                      </a:pPr>
                      <a:r>
                        <a:rPr lang="tr-TR" sz="1100" u="none" strike="noStrike" dirty="0">
                          <a:effectLst/>
                        </a:rPr>
                        <a:t>Manufacturers Association</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7425914"/>
                  </a:ext>
                </a:extLst>
              </a:tr>
              <a:tr h="328971">
                <a:tc>
                  <a:txBody>
                    <a:bodyPr/>
                    <a:lstStyle/>
                    <a:p>
                      <a:pPr algn="ctr" fontAlgn="b"/>
                      <a:r>
                        <a:rPr lang="tr-TR" sz="1200" u="none" strike="noStrike" dirty="0">
                          <a:effectLst/>
                        </a:rPr>
                        <a:t>2018</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Türkiye binek araç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12.398.190</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TÜİK</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54846401"/>
                  </a:ext>
                </a:extLst>
              </a:tr>
              <a:tr h="328971">
                <a:tc>
                  <a:txBody>
                    <a:bodyPr/>
                    <a:lstStyle/>
                    <a:p>
                      <a:pPr algn="ctr" fontAlgn="b"/>
                      <a:r>
                        <a:rPr lang="tr-TR" sz="1200" u="none" strike="noStrike" dirty="0">
                          <a:effectLst/>
                        </a:rPr>
                        <a:t>2018</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Binek araç TR / Avrupa</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%4,63</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Formül</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60325092"/>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Küresel EA Binek Araç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7.167.826</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IEA EV 2020 Report</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0421440"/>
                  </a:ext>
                </a:extLst>
              </a:tr>
              <a:tr h="328971">
                <a:tc>
                  <a:txBody>
                    <a:bodyPr/>
                    <a:lstStyle/>
                    <a:p>
                      <a:pPr algn="ctr" fontAlgn="b"/>
                      <a:r>
                        <a:rPr lang="tr-TR" sz="1200" u="none" strike="noStrike" dirty="0">
                          <a:effectLst/>
                        </a:rPr>
                        <a:t>2019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tr-TR" sz="1200" b="1" u="none" strike="noStrike" dirty="0">
                          <a:effectLst/>
                        </a:rPr>
                        <a:t>Avrupa EA Binek Araç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1.756.557</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IEA EV 2020 Report</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2898564"/>
                  </a:ext>
                </a:extLst>
              </a:tr>
              <a:tr h="328971">
                <a:tc>
                  <a:txBody>
                    <a:bodyPr/>
                    <a:lstStyle/>
                    <a:p>
                      <a:pPr algn="ctr" fontAlgn="b"/>
                      <a:r>
                        <a:rPr lang="tr-TR" sz="1200" u="none" strike="noStrike" dirty="0">
                          <a:effectLst/>
                        </a:rPr>
                        <a:t>2025</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Küresel EA Binek Araç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43.344.521</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IEA EV 2020 Report</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1967262"/>
                  </a:ext>
                </a:extLst>
              </a:tr>
              <a:tr h="328971">
                <a:tc>
                  <a:txBody>
                    <a:bodyPr/>
                    <a:lstStyle/>
                    <a:p>
                      <a:pPr algn="ctr" fontAlgn="b"/>
                      <a:r>
                        <a:rPr lang="tr-TR" sz="1200" u="none" strike="noStrike" dirty="0">
                          <a:effectLst/>
                        </a:rPr>
                        <a:t>2030</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200" b="1" u="none" strike="noStrike" dirty="0">
                          <a:effectLst/>
                        </a:rPr>
                        <a:t>Küresel EA Binek Araç Sayısı</a:t>
                      </a:r>
                      <a:endParaRPr lang="tr-TR"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u="none" strike="noStrike" dirty="0">
                          <a:effectLst/>
                        </a:rPr>
                        <a:t>119.131.233</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IEA EV 2020 Report</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3995904"/>
                  </a:ext>
                </a:extLst>
              </a:tr>
            </a:tbl>
          </a:graphicData>
        </a:graphic>
      </p:graphicFrame>
      <p:graphicFrame>
        <p:nvGraphicFramePr>
          <p:cNvPr id="5" name="Table 4">
            <a:extLst>
              <a:ext uri="{FF2B5EF4-FFF2-40B4-BE49-F238E27FC236}">
                <a16:creationId xmlns:a16="http://schemas.microsoft.com/office/drawing/2014/main" id="{D0EB2BA2-6EA4-4065-A407-DD20CF24386D}"/>
              </a:ext>
            </a:extLst>
          </p:cNvPr>
          <p:cNvGraphicFramePr>
            <a:graphicFrameLocks noGrp="1"/>
          </p:cNvGraphicFramePr>
          <p:nvPr>
            <p:extLst>
              <p:ext uri="{D42A27DB-BD31-4B8C-83A1-F6EECF244321}">
                <p14:modId xmlns:p14="http://schemas.microsoft.com/office/powerpoint/2010/main" val="2462925012"/>
              </p:ext>
            </p:extLst>
          </p:nvPr>
        </p:nvGraphicFramePr>
        <p:xfrm>
          <a:off x="7465113" y="919137"/>
          <a:ext cx="4165600" cy="4605601"/>
        </p:xfrm>
        <a:graphic>
          <a:graphicData uri="http://schemas.openxmlformats.org/drawingml/2006/table">
            <a:tbl>
              <a:tblPr firstRow="1" bandRow="1">
                <a:tableStyleId>{5C22544A-7EE6-4342-B048-85BDC9FD1C3A}</a:tableStyleId>
              </a:tblPr>
              <a:tblGrid>
                <a:gridCol w="675760">
                  <a:extLst>
                    <a:ext uri="{9D8B030D-6E8A-4147-A177-3AD203B41FA5}">
                      <a16:colId xmlns:a16="http://schemas.microsoft.com/office/drawing/2014/main" val="2629391590"/>
                    </a:ext>
                  </a:extLst>
                </a:gridCol>
                <a:gridCol w="2290506">
                  <a:extLst>
                    <a:ext uri="{9D8B030D-6E8A-4147-A177-3AD203B41FA5}">
                      <a16:colId xmlns:a16="http://schemas.microsoft.com/office/drawing/2014/main" val="2050210870"/>
                    </a:ext>
                  </a:extLst>
                </a:gridCol>
                <a:gridCol w="1199334">
                  <a:extLst>
                    <a:ext uri="{9D8B030D-6E8A-4147-A177-3AD203B41FA5}">
                      <a16:colId xmlns:a16="http://schemas.microsoft.com/office/drawing/2014/main" val="1924884487"/>
                    </a:ext>
                  </a:extLst>
                </a:gridCol>
              </a:tblGrid>
              <a:tr h="354277">
                <a:tc>
                  <a:txBody>
                    <a:bodyPr/>
                    <a:lstStyle/>
                    <a:p>
                      <a:pPr algn="ctr" fontAlgn="b"/>
                      <a:r>
                        <a:rPr lang="tr-TR" sz="1100" u="none" strike="noStrike" dirty="0">
                          <a:effectLst/>
                        </a:rPr>
                        <a:t>Veri Tarihi</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Veri veya Hesap Adı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Veri veya Hesap Sonucu</a:t>
                      </a:r>
                      <a:endParaRPr lang="tr-TR"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02201792"/>
                  </a:ext>
                </a:extLst>
              </a:tr>
              <a:tr h="354277">
                <a:tc>
                  <a:txBody>
                    <a:bodyPr/>
                    <a:lstStyle/>
                    <a:p>
                      <a:pPr algn="ctr" fontAlgn="b"/>
                      <a:r>
                        <a:rPr lang="tr-TR" sz="1100" u="none" strike="noStrike" dirty="0">
                          <a:effectLst/>
                        </a:rPr>
                        <a:t>2019</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AVR</a:t>
                      </a:r>
                      <a:r>
                        <a:rPr lang="fr-FR" sz="1100" b="1" u="none" strike="noStrike" dirty="0">
                          <a:effectLst/>
                        </a:rPr>
                        <a:t>/</a:t>
                      </a:r>
                      <a:r>
                        <a:rPr lang="tr-TR" sz="1100" b="1" u="none" strike="noStrike" dirty="0">
                          <a:effectLst/>
                        </a:rPr>
                        <a:t>Küresel</a:t>
                      </a:r>
                      <a:r>
                        <a:rPr lang="fr-FR" sz="1100" b="1" u="none" strike="noStrike" dirty="0">
                          <a:effectLst/>
                        </a:rPr>
                        <a:t>, E</a:t>
                      </a:r>
                      <a:r>
                        <a:rPr lang="tr-TR" sz="1100" b="1" u="none" strike="noStrike" dirty="0">
                          <a:effectLst/>
                        </a:rPr>
                        <a:t>A</a:t>
                      </a:r>
                      <a:r>
                        <a:rPr lang="fr-FR" sz="1100" b="1" u="none" strike="noStrike" dirty="0">
                          <a:effectLst/>
                        </a:rPr>
                        <a:t> </a:t>
                      </a:r>
                      <a:r>
                        <a:rPr lang="tr-TR" sz="1100" b="1" u="none" strike="noStrike" dirty="0">
                          <a:effectLst/>
                        </a:rPr>
                        <a:t>Otomobil </a:t>
                      </a:r>
                      <a:r>
                        <a:rPr lang="fr-FR" sz="1100" b="1" u="none" strike="noStrike" dirty="0">
                          <a:effectLst/>
                        </a:rPr>
                        <a:t> </a:t>
                      </a:r>
                      <a:r>
                        <a:rPr lang="tr-TR" sz="1100" b="1" u="none" strike="noStrike" dirty="0">
                          <a:effectLst/>
                        </a:rPr>
                        <a:t>Oranı</a:t>
                      </a:r>
                      <a:endParaRPr lang="fr-F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%24,51</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44214232"/>
                  </a:ext>
                </a:extLst>
              </a:tr>
              <a:tr h="354277">
                <a:tc>
                  <a:txBody>
                    <a:bodyPr/>
                    <a:lstStyle/>
                    <a:p>
                      <a:pPr algn="ctr" fontAlgn="b"/>
                      <a:r>
                        <a:rPr lang="tr-TR" sz="1100" u="none" strike="noStrike">
                          <a:effectLst/>
                        </a:rPr>
                        <a:t>2025</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AVRUPA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a:effectLst/>
                        </a:rPr>
                        <a:t>10.622.064</a:t>
                      </a:r>
                      <a:endParaRPr lang="tr-T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1443229"/>
                  </a:ext>
                </a:extLst>
              </a:tr>
              <a:tr h="354277">
                <a:tc>
                  <a:txBody>
                    <a:bodyPr/>
                    <a:lstStyle/>
                    <a:p>
                      <a:pPr algn="ctr" fontAlgn="b"/>
                      <a:r>
                        <a:rPr lang="tr-TR" sz="1100" u="none" strike="noStrike">
                          <a:effectLst/>
                        </a:rPr>
                        <a:t>2030</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AVRUPA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29.194.453</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3757504"/>
                  </a:ext>
                </a:extLst>
              </a:tr>
              <a:tr h="354277">
                <a:tc>
                  <a:txBody>
                    <a:bodyPr/>
                    <a:lstStyle/>
                    <a:p>
                      <a:pPr algn="ctr" fontAlgn="b"/>
                      <a:r>
                        <a:rPr lang="tr-TR" sz="1100" u="none" strike="noStrike">
                          <a:effectLst/>
                        </a:rPr>
                        <a:t>2018</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Otomobil TR / AVR</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%4,63</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82415197"/>
                  </a:ext>
                </a:extLst>
              </a:tr>
              <a:tr h="354277">
                <a:tc>
                  <a:txBody>
                    <a:bodyPr/>
                    <a:lstStyle/>
                    <a:p>
                      <a:pPr algn="ctr" fontAlgn="b"/>
                      <a:r>
                        <a:rPr lang="tr-TR" sz="1100" u="none" strike="noStrike">
                          <a:effectLst/>
                        </a:rPr>
                        <a:t>2025</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TR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a:effectLst/>
                        </a:rPr>
                        <a:t>491.701</a:t>
                      </a:r>
                      <a:endParaRPr lang="tr-T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83860279"/>
                  </a:ext>
                </a:extLst>
              </a:tr>
              <a:tr h="354277">
                <a:tc>
                  <a:txBody>
                    <a:bodyPr/>
                    <a:lstStyle/>
                    <a:p>
                      <a:pPr algn="ctr" fontAlgn="b"/>
                      <a:r>
                        <a:rPr lang="tr-TR" sz="1100" u="none" strike="noStrike">
                          <a:effectLst/>
                        </a:rPr>
                        <a:t>2030</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TR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1.351.426</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92420902"/>
                  </a:ext>
                </a:extLst>
              </a:tr>
              <a:tr h="354277">
                <a:tc>
                  <a:txBody>
                    <a:bodyPr/>
                    <a:lstStyle/>
                    <a:p>
                      <a:pPr algn="ctr" fontAlgn="b"/>
                      <a:r>
                        <a:rPr lang="tr-TR" sz="1100" u="none" strike="noStrike">
                          <a:effectLst/>
                        </a:rPr>
                        <a:t>2019</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Otomobil İl / TR</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%11,91</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7083063"/>
                  </a:ext>
                </a:extLst>
              </a:tr>
              <a:tr h="354277">
                <a:tc>
                  <a:txBody>
                    <a:bodyPr/>
                    <a:lstStyle/>
                    <a:p>
                      <a:pPr algn="ctr" fontAlgn="b"/>
                      <a:r>
                        <a:rPr lang="tr-TR" sz="1100" u="none" strike="noStrike">
                          <a:effectLst/>
                        </a:rPr>
                        <a:t>2025</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İl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a:effectLst/>
                        </a:rPr>
                        <a:t>58.570</a:t>
                      </a:r>
                      <a:endParaRPr lang="tr-T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30407246"/>
                  </a:ext>
                </a:extLst>
              </a:tr>
              <a:tr h="354277">
                <a:tc>
                  <a:txBody>
                    <a:bodyPr/>
                    <a:lstStyle/>
                    <a:p>
                      <a:pPr algn="ctr" fontAlgn="b"/>
                      <a:r>
                        <a:rPr lang="tr-TR" sz="1100" u="none" strike="noStrike">
                          <a:effectLst/>
                        </a:rPr>
                        <a:t>2030</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İl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a:effectLst/>
                        </a:rPr>
                        <a:t>160.979</a:t>
                      </a:r>
                      <a:endParaRPr lang="tr-T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06400431"/>
                  </a:ext>
                </a:extLst>
              </a:tr>
              <a:tr h="354277">
                <a:tc>
                  <a:txBody>
                    <a:bodyPr/>
                    <a:lstStyle/>
                    <a:p>
                      <a:pPr algn="ctr" fontAlgn="b"/>
                      <a:r>
                        <a:rPr lang="tr-TR" sz="1100" u="none" strike="noStrike">
                          <a:effectLst/>
                        </a:rPr>
                        <a:t>2020</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Metropol / İl Tüketim Oranı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%85,99</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13643044"/>
                  </a:ext>
                </a:extLst>
              </a:tr>
              <a:tr h="354277">
                <a:tc>
                  <a:txBody>
                    <a:bodyPr/>
                    <a:lstStyle/>
                    <a:p>
                      <a:pPr algn="ctr" fontAlgn="b"/>
                      <a:r>
                        <a:rPr lang="tr-TR" sz="1100" u="none" strike="noStrike">
                          <a:effectLst/>
                        </a:rPr>
                        <a:t>2025</a:t>
                      </a: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Metropol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50.363</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0076483"/>
                  </a:ext>
                </a:extLst>
              </a:tr>
              <a:tr h="354277">
                <a:tc>
                  <a:txBody>
                    <a:bodyPr/>
                    <a:lstStyle/>
                    <a:p>
                      <a:pPr algn="ctr" fontAlgn="b"/>
                      <a:r>
                        <a:rPr lang="tr-TR" sz="1100" u="none" strike="noStrike" dirty="0">
                          <a:effectLst/>
                        </a:rPr>
                        <a:t>2030</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tr-TR" sz="1100" b="1" u="none" strike="noStrike" dirty="0">
                          <a:effectLst/>
                        </a:rPr>
                        <a:t>Metropol EA Otomobil Sayısı</a:t>
                      </a:r>
                      <a:endParaRPr lang="tr-T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100" u="none" strike="noStrike" dirty="0">
                          <a:effectLst/>
                        </a:rPr>
                        <a:t>138.421</a:t>
                      </a:r>
                      <a:endParaRPr lang="tr-T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2294661"/>
                  </a:ext>
                </a:extLst>
              </a:tr>
            </a:tbl>
          </a:graphicData>
        </a:graphic>
      </p:graphicFrame>
    </p:spTree>
    <p:extLst>
      <p:ext uri="{BB962C8B-B14F-4D97-AF65-F5344CB8AC3E}">
        <p14:creationId xmlns:p14="http://schemas.microsoft.com/office/powerpoint/2010/main" val="388474192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1290</Words>
  <Application>Microsoft Office PowerPoint</Application>
  <PresentationFormat>Geniş ekran</PresentationFormat>
  <Paragraphs>244</Paragraphs>
  <Slides>18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Calibri</vt:lpstr>
      <vt:lpstr>Calibri Light</vt:lpstr>
      <vt:lpstr>Cambria</vt:lpstr>
      <vt:lpstr>Symbol</vt:lpstr>
      <vt:lpstr>Times New Roman</vt:lpstr>
      <vt:lpstr>Wingdings</vt:lpstr>
      <vt:lpstr>Office Teması</vt:lpstr>
      <vt:lpstr>PowerPoint Sunusu</vt:lpstr>
      <vt:lpstr>Türkiye’de Elektrikli Araçların Orta Gerilim Dağıtım Şebekesine Etkisinin Değerlendirilmesi</vt:lpstr>
      <vt:lpstr>İçindekiler</vt:lpstr>
      <vt:lpstr>İKLİM KRİZİ</vt:lpstr>
      <vt:lpstr>İÇTEN YANMALI HAFİF HİZMET ARAÇLARIN SATIŞININ AŞAMALI OLARAK DURDURULMASINA YÖNELİK DUYURULAR</vt:lpstr>
      <vt:lpstr>ELEKTRİKLİ ARAÇLARIN ŞEBEKE ÜZERİNDEKİ ETKİLERİ</vt:lpstr>
      <vt:lpstr>ÇALIŞMANIN İÇERİĞİ</vt:lpstr>
      <vt:lpstr>METODOLOJİ</vt:lpstr>
      <vt:lpstr>METODOLOJİ</vt:lpstr>
      <vt:lpstr>SONUÇLAR – Kontrolsüz Şarj Durumu - Yüklenme</vt:lpstr>
      <vt:lpstr>SONUÇLAR – Kontrolsüz Şarj Durumu – Gerilim Düşümü</vt:lpstr>
      <vt:lpstr>SONUÇLAR – Kontrollü Şarj Durumu – Reaktif Güç</vt:lpstr>
      <vt:lpstr>SONUÇLAR – Kontrollü Şarj Durumu – Güç Faktörü</vt:lpstr>
      <vt:lpstr>SONUÇLAR – Kontrollü Şarj Durumu (3 senaryo)</vt:lpstr>
      <vt:lpstr>SONUÇLAR – Kontrollü Şarj Durumu (3 senaryo)</vt:lpstr>
      <vt:lpstr>SONUÇLAR – Kontrollü Şarj Durumu (EA Sayısında Artış)</vt:lpstr>
      <vt:lpstr>SONUÇLAR - TARTIŞMA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Seyit Cem YILMAZ</cp:lastModifiedBy>
  <cp:revision>28</cp:revision>
  <dcterms:created xsi:type="dcterms:W3CDTF">2024-08-08T07:03:42Z</dcterms:created>
  <dcterms:modified xsi:type="dcterms:W3CDTF">2024-09-24T14:26:37Z</dcterms:modified>
</cp:coreProperties>
</file>