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1" r:id="rId3"/>
    <p:sldId id="272" r:id="rId4"/>
    <p:sldId id="273" r:id="rId5"/>
    <p:sldId id="274" r:id="rId6"/>
    <p:sldId id="275" r:id="rId7"/>
    <p:sldId id="276" r:id="rId8"/>
    <p:sldId id="277" r:id="rId9"/>
    <p:sldId id="278" r:id="rId10"/>
    <p:sldId id="279" r:id="rId11"/>
    <p:sldId id="280" r:id="rId12"/>
    <p:sldId id="281" r:id="rId13"/>
    <p:sldId id="282" r:id="rId14"/>
    <p:sldId id="284"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9D813-EFC8-49C7-9F08-78F208F08278}" type="datetimeFigureOut">
              <a:rPr lang="tr-TR" smtClean="0"/>
              <a:t>29.09.2024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E9489-4CE3-4D4A-B92A-F50999A054D8}" type="slidenum">
              <a:rPr lang="tr-TR" smtClean="0"/>
              <a:t>‹#›</a:t>
            </a:fld>
            <a:endParaRPr lang="tr-TR"/>
          </a:p>
        </p:txBody>
      </p:sp>
    </p:spTree>
    <p:extLst>
      <p:ext uri="{BB962C8B-B14F-4D97-AF65-F5344CB8AC3E}">
        <p14:creationId xmlns:p14="http://schemas.microsoft.com/office/powerpoint/2010/main" val="388870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8CE9489-4CE3-4D4A-B92A-F50999A054D8}" type="slidenum">
              <a:rPr lang="tr-TR" smtClean="0"/>
              <a:t>2</a:t>
            </a:fld>
            <a:endParaRPr lang="tr-TR"/>
          </a:p>
        </p:txBody>
      </p:sp>
    </p:spTree>
    <p:extLst>
      <p:ext uri="{BB962C8B-B14F-4D97-AF65-F5344CB8AC3E}">
        <p14:creationId xmlns:p14="http://schemas.microsoft.com/office/powerpoint/2010/main" val="112840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71113-D8DD-3408-770B-B9C784F30A2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20F32D-EBB3-4400-4770-AF5C522DF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1A6A7E-7E91-E911-803E-FDE2BC23A80C}"/>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5" name="Alt Bilgi Yer Tutucusu 4">
            <a:extLst>
              <a:ext uri="{FF2B5EF4-FFF2-40B4-BE49-F238E27FC236}">
                <a16:creationId xmlns:a16="http://schemas.microsoft.com/office/drawing/2014/main" id="{0702A0B5-12B3-C7E1-7057-DEFBA2F161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1AC079-4731-8AD3-4D8A-CC191CB06533}"/>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68451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AF0D2C-D1A1-6732-31F4-3EFEF2D1705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57B3019-7A4D-94F1-C84D-C053716B1C1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02ABBA-124E-84B0-F1E1-016B0DBBEF80}"/>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5" name="Alt Bilgi Yer Tutucusu 4">
            <a:extLst>
              <a:ext uri="{FF2B5EF4-FFF2-40B4-BE49-F238E27FC236}">
                <a16:creationId xmlns:a16="http://schemas.microsoft.com/office/drawing/2014/main" id="{B97869F8-7C9A-D606-A889-B06B3351B7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956D93-FD47-8E4B-3F30-94D34D382E81}"/>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49331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78D29D1-A596-8406-89D0-1AAF8F45735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F90A76B-45D2-61D0-2603-3EB971A7FB7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9DC9F9-A240-385F-3824-C3E4B3CC3553}"/>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5" name="Alt Bilgi Yer Tutucusu 4">
            <a:extLst>
              <a:ext uri="{FF2B5EF4-FFF2-40B4-BE49-F238E27FC236}">
                <a16:creationId xmlns:a16="http://schemas.microsoft.com/office/drawing/2014/main" id="{A8A953FC-55A2-B1EB-A9E7-BA49B1D8DD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E1C5A1-EFEF-A38E-75E1-0558854BE70F}"/>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17944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E013A4-0EDF-7674-8460-45C3010C237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3C76832-5565-F086-7560-158231D9B54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B4E17F-5DAE-8F42-820C-2E6C49576B03}"/>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5" name="Alt Bilgi Yer Tutucusu 4">
            <a:extLst>
              <a:ext uri="{FF2B5EF4-FFF2-40B4-BE49-F238E27FC236}">
                <a16:creationId xmlns:a16="http://schemas.microsoft.com/office/drawing/2014/main" id="{D8498F82-0C7C-EBAB-F273-57942A46F6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44DEC12-F79A-91AE-E058-4BF4C280D7AE}"/>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34532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9D0EB5-818E-65D3-A0BC-FF68AC98B1F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F6AA142-9D64-03C5-0812-6ACDA04DBE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0C8B883-244E-C1CD-3BD7-9B4DF95FDB63}"/>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5" name="Alt Bilgi Yer Tutucusu 4">
            <a:extLst>
              <a:ext uri="{FF2B5EF4-FFF2-40B4-BE49-F238E27FC236}">
                <a16:creationId xmlns:a16="http://schemas.microsoft.com/office/drawing/2014/main" id="{90E06FA5-ED82-17A1-211B-55CAB75FA7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3D92B8-494A-F9E1-3271-8DEC78978729}"/>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293758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987D22-AF26-3B19-B684-DB8E80E27F1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81BFB7A-1FB1-5758-4137-C023916CD02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B5C5C7D-40AF-5D94-3A0E-D52A11F9EDB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6A93D30-1C1C-E141-66E2-8C14E54E1339}"/>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6" name="Alt Bilgi Yer Tutucusu 5">
            <a:extLst>
              <a:ext uri="{FF2B5EF4-FFF2-40B4-BE49-F238E27FC236}">
                <a16:creationId xmlns:a16="http://schemas.microsoft.com/office/drawing/2014/main" id="{7C9F6B0D-2A13-91BE-4F0A-A677542D49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1C2CE67-61DC-FF9F-7BD0-8948B24F2914}"/>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12207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AA5194-EF4A-5384-6B46-E49B0D97D10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40AED35-AD14-2EF1-A2BE-661D809FB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ADBB2E1-FC17-70C0-5524-65A2C20D659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D6687CA-2F27-B64C-80EC-7447250BC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1D87A8A-801F-8887-9309-96EC35B6DF7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FAA090E-168B-0924-F17A-297E6813842D}"/>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8" name="Alt Bilgi Yer Tutucusu 7">
            <a:extLst>
              <a:ext uri="{FF2B5EF4-FFF2-40B4-BE49-F238E27FC236}">
                <a16:creationId xmlns:a16="http://schemas.microsoft.com/office/drawing/2014/main" id="{5E568886-1E1E-16BA-2FC4-B28D077A63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09B2BE6-1078-1BBA-C78B-24D1406F2FAA}"/>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217806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081197-2A50-39CC-1628-C3ECF18571A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0839734-E3B4-70A8-792E-76325A2C6578}"/>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4" name="Alt Bilgi Yer Tutucusu 3">
            <a:extLst>
              <a:ext uri="{FF2B5EF4-FFF2-40B4-BE49-F238E27FC236}">
                <a16:creationId xmlns:a16="http://schemas.microsoft.com/office/drawing/2014/main" id="{BC03D25A-73EE-52A2-5E48-9ED42CA0F2A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5C472C2-B4EB-7D7C-A689-A6F49F5858F9}"/>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336212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15A55E9-2C18-472F-1FEE-42471FB94529}"/>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3" name="Alt Bilgi Yer Tutucusu 2">
            <a:extLst>
              <a:ext uri="{FF2B5EF4-FFF2-40B4-BE49-F238E27FC236}">
                <a16:creationId xmlns:a16="http://schemas.microsoft.com/office/drawing/2014/main" id="{14546A01-B2C6-9359-78CB-8F131B2BFDA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05119B6-DE77-F083-1826-E51255ABB532}"/>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66343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190D6D-285E-89AD-3005-B29D120F52C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3DBACF4-43B4-2359-6F33-85097CD44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9295FBE-CD63-BBF6-8305-04A16DA42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A98F15D-5F92-678C-E80B-53E1DFCD98BB}"/>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6" name="Alt Bilgi Yer Tutucusu 5">
            <a:extLst>
              <a:ext uri="{FF2B5EF4-FFF2-40B4-BE49-F238E27FC236}">
                <a16:creationId xmlns:a16="http://schemas.microsoft.com/office/drawing/2014/main" id="{25ED9FC2-B98E-2153-9347-FC69F21E99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8916505-0A1E-FA9A-972C-2F9200E48786}"/>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86129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B5BBC7-8290-7000-EBEE-31BD33656ED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85B256F-F636-F5C1-8D62-7BFBA3F9B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339D1E8-282A-9C7C-AE4E-4BF95E7D8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A3DD457-2359-B47E-B12B-D212EE2EBA32}"/>
              </a:ext>
            </a:extLst>
          </p:cNvPr>
          <p:cNvSpPr>
            <a:spLocks noGrp="1"/>
          </p:cNvSpPr>
          <p:nvPr>
            <p:ph type="dt" sz="half" idx="10"/>
          </p:nvPr>
        </p:nvSpPr>
        <p:spPr/>
        <p:txBody>
          <a:bodyPr/>
          <a:lstStyle/>
          <a:p>
            <a:fld id="{55E9E7E3-9DE3-4BBC-9DE7-59214571AF76}" type="datetimeFigureOut">
              <a:rPr lang="tr-TR" smtClean="0"/>
              <a:t>29.09.2024</a:t>
            </a:fld>
            <a:endParaRPr lang="tr-TR"/>
          </a:p>
        </p:txBody>
      </p:sp>
      <p:sp>
        <p:nvSpPr>
          <p:cNvPr id="6" name="Alt Bilgi Yer Tutucusu 5">
            <a:extLst>
              <a:ext uri="{FF2B5EF4-FFF2-40B4-BE49-F238E27FC236}">
                <a16:creationId xmlns:a16="http://schemas.microsoft.com/office/drawing/2014/main" id="{DA31D6F3-52A3-C0EF-408F-D45DFE305A3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4D796EF-6F9B-1EB4-83A9-11E08F5CAC94}"/>
              </a:ext>
            </a:extLst>
          </p:cNvPr>
          <p:cNvSpPr>
            <a:spLocks noGrp="1"/>
          </p:cNvSpPr>
          <p:nvPr>
            <p:ph type="sldNum" sz="quarter" idx="12"/>
          </p:nvPr>
        </p:nvSpPr>
        <p:spPr/>
        <p:txBody>
          <a:bodyPr/>
          <a:lstStyle/>
          <a:p>
            <a:fld id="{755552A8-303F-4D3F-BE91-91A8118A9505}" type="slidenum">
              <a:rPr lang="tr-TR" smtClean="0"/>
              <a:t>‹#›</a:t>
            </a:fld>
            <a:endParaRPr lang="tr-TR"/>
          </a:p>
        </p:txBody>
      </p:sp>
    </p:spTree>
    <p:extLst>
      <p:ext uri="{BB962C8B-B14F-4D97-AF65-F5344CB8AC3E}">
        <p14:creationId xmlns:p14="http://schemas.microsoft.com/office/powerpoint/2010/main" val="128570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4F48C74-BEE0-6E38-CC91-56D55D9F1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CB53328-DCC5-2341-BAAA-0969B6B73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0BE867B-9254-CDCD-FA77-92656B322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E9E7E3-9DE3-4BBC-9DE7-59214571AF76}" type="datetimeFigureOut">
              <a:rPr lang="tr-TR" smtClean="0"/>
              <a:t>29.09.2024</a:t>
            </a:fld>
            <a:endParaRPr lang="tr-TR"/>
          </a:p>
        </p:txBody>
      </p:sp>
      <p:sp>
        <p:nvSpPr>
          <p:cNvPr id="5" name="Alt Bilgi Yer Tutucusu 4">
            <a:extLst>
              <a:ext uri="{FF2B5EF4-FFF2-40B4-BE49-F238E27FC236}">
                <a16:creationId xmlns:a16="http://schemas.microsoft.com/office/drawing/2014/main" id="{1574CEDA-01FC-CD04-8008-412B44D3B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4DF13DB8-0D11-AF20-89B0-205FEC4A2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5552A8-303F-4D3F-BE91-91A8118A9505}" type="slidenum">
              <a:rPr lang="tr-TR" smtClean="0"/>
              <a:t>‹#›</a:t>
            </a:fld>
            <a:endParaRPr lang="tr-TR"/>
          </a:p>
        </p:txBody>
      </p:sp>
    </p:spTree>
    <p:extLst>
      <p:ext uri="{BB962C8B-B14F-4D97-AF65-F5344CB8AC3E}">
        <p14:creationId xmlns:p14="http://schemas.microsoft.com/office/powerpoint/2010/main" val="80077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metin, gökyüzü, rüzgar değirmeni, ekran görüntüsü içeren bir resim">
            <a:extLst>
              <a:ext uri="{FF2B5EF4-FFF2-40B4-BE49-F238E27FC236}">
                <a16:creationId xmlns:a16="http://schemas.microsoft.com/office/drawing/2014/main" id="{EECD792B-D0E0-B8DC-FF37-25C89E14D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8"/>
          <p:cNvSpPr>
            <a:spLocks noGrp="1"/>
          </p:cNvSpPr>
          <p:nvPr>
            <p:ph type="title"/>
          </p:nvPr>
        </p:nvSpPr>
        <p:spPr>
          <a:xfrm>
            <a:off x="452284" y="787414"/>
            <a:ext cx="11189110" cy="1792153"/>
          </a:xfrm>
        </p:spPr>
        <p:txBody>
          <a:bodyPr>
            <a:normAutofit/>
          </a:bodyPr>
          <a:lstStyle/>
          <a:p>
            <a:pPr marL="6350" marR="1905" indent="-6350" algn="ctr">
              <a:lnSpc>
                <a:spcPct val="107000"/>
              </a:lnSpc>
              <a:spcAft>
                <a:spcPts val="850"/>
              </a:spcAft>
            </a:pPr>
            <a:r>
              <a:rPr lang="tr-TR" sz="2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Güç Sistemlerinde Beş Fazlı İletim Hattı Modeli Tasarımı ve Entegrasyonu </a:t>
            </a:r>
          </a:p>
        </p:txBody>
      </p:sp>
      <p:sp>
        <p:nvSpPr>
          <p:cNvPr id="5" name="Metin Yer Tutucusu 2"/>
          <p:cNvSpPr txBox="1">
            <a:spLocks/>
          </p:cNvSpPr>
          <p:nvPr/>
        </p:nvSpPr>
        <p:spPr>
          <a:xfrm>
            <a:off x="265672" y="4449976"/>
            <a:ext cx="4213022"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020" indent="-6350" algn="ctr">
              <a:lnSpc>
                <a:spcPct val="107000"/>
              </a:lnSpc>
              <a:spcAft>
                <a:spcPts val="80"/>
              </a:spcAft>
            </a:pPr>
            <a:r>
              <a:rPr lang="tr-TR"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Doğa Keskin, Ergin Kayar, H. Feza Carlak</a:t>
            </a:r>
          </a:p>
          <a:p>
            <a:endParaRPr lang="tr-TR" sz="1000"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265672" y="5683378"/>
            <a:ext cx="3615863"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Calibri" panose="020F0502020204030204" pitchFamily="34" charset="0"/>
                <a:ea typeface="Calibri" panose="020F0502020204030204" pitchFamily="34" charset="0"/>
                <a:cs typeface="Calibri" panose="020F0502020204030204" pitchFamily="34" charset="0"/>
              </a:rPr>
              <a:t>Bildiri ID </a:t>
            </a:r>
            <a:r>
              <a:rPr lang="en-GB" sz="2600" dirty="0">
                <a:latin typeface="Calibri" panose="020F0502020204030204" pitchFamily="34" charset="0"/>
                <a:ea typeface="Calibri" panose="020F0502020204030204" pitchFamily="34" charset="0"/>
                <a:cs typeface="Calibri" panose="020F0502020204030204" pitchFamily="34" charset="0"/>
              </a:rPr>
              <a:t>Nu</a:t>
            </a:r>
            <a:r>
              <a:rPr lang="tr-TR" sz="2600" dirty="0">
                <a:latin typeface="Calibri" panose="020F0502020204030204" pitchFamily="34" charset="0"/>
                <a:ea typeface="Calibri" panose="020F0502020204030204" pitchFamily="34" charset="0"/>
                <a:cs typeface="Calibri" panose="020F0502020204030204" pitchFamily="34" charset="0"/>
              </a:rPr>
              <a:t>marası:0125</a:t>
            </a:r>
            <a:endParaRPr lang="en-GB" sz="2600" dirty="0">
              <a:latin typeface="Calibri" panose="020F0502020204030204" pitchFamily="34" charset="0"/>
              <a:ea typeface="Calibri" panose="020F0502020204030204" pitchFamily="34" charset="0"/>
              <a:cs typeface="Calibri" panose="020F0502020204030204" pitchFamily="34" charset="0"/>
            </a:endParaRPr>
          </a:p>
        </p:txBody>
      </p:sp>
      <p:pic>
        <p:nvPicPr>
          <p:cNvPr id="3" name="Resim 2" descr="yazı tipi, logo, simge, sembol, grafik içeren bir resim&#10;&#10;Açıklama otomatik olarak oluşturuldu">
            <a:extLst>
              <a:ext uri="{FF2B5EF4-FFF2-40B4-BE49-F238E27FC236}">
                <a16:creationId xmlns:a16="http://schemas.microsoft.com/office/drawing/2014/main" id="{319DCCA9-6DC7-D4B1-B26E-3252CD93B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061" y="2340731"/>
            <a:ext cx="2109245" cy="2109245"/>
          </a:xfrm>
          <a:prstGeom prst="rect">
            <a:avLst/>
          </a:prstGeom>
        </p:spPr>
      </p:pic>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1510"/>
            <a:ext cx="12191980" cy="6856718"/>
          </a:xfrm>
          <a:prstGeom prst="rect">
            <a:avLst/>
          </a:prstGeom>
        </p:spPr>
      </p:pic>
      <p:sp>
        <p:nvSpPr>
          <p:cNvPr id="3" name="Metin kutusu 2">
            <a:extLst>
              <a:ext uri="{FF2B5EF4-FFF2-40B4-BE49-F238E27FC236}">
                <a16:creationId xmlns:a16="http://schemas.microsoft.com/office/drawing/2014/main" id="{7F8C94CB-7752-17E1-6D0A-62E547CB6CCE}"/>
              </a:ext>
            </a:extLst>
          </p:cNvPr>
          <p:cNvSpPr txBox="1"/>
          <p:nvPr/>
        </p:nvSpPr>
        <p:spPr>
          <a:xfrm>
            <a:off x="471948" y="954594"/>
            <a:ext cx="6695768" cy="584775"/>
          </a:xfrm>
          <a:prstGeom prst="rect">
            <a:avLst/>
          </a:prstGeom>
          <a:noFill/>
        </p:spPr>
        <p:txBody>
          <a:bodyPr wrap="square" rtlCol="0">
            <a:spAutoFit/>
          </a:bodyPr>
          <a:lstStyle/>
          <a:p>
            <a:pPr algn="just"/>
            <a:r>
              <a:rPr lang="tr-TR" sz="1600" dirty="0">
                <a:latin typeface="Calibri" panose="020F0502020204030204" pitchFamily="34" charset="0"/>
                <a:ea typeface="Calibri" panose="020F0502020204030204" pitchFamily="34" charset="0"/>
                <a:cs typeface="Calibri" panose="020F0502020204030204" pitchFamily="34" charset="0"/>
              </a:rPr>
              <a:t>Beş fazlı bir hattın nötr kapasitansını bulmak için, iki iletken arasındaki voltaj düşüşü hesaplanır. Farklı konumlar için voltaj farkları şu şekilde hesaplanır:</a:t>
            </a:r>
          </a:p>
        </p:txBody>
      </p:sp>
      <mc:AlternateContent xmlns:mc="http://schemas.openxmlformats.org/markup-compatibility/2006" xmlns:a14="http://schemas.microsoft.com/office/drawing/2010/main">
        <mc:Choice Requires="a14">
          <p:sp>
            <p:nvSpPr>
              <p:cNvPr id="4" name="Metin kutusu 3">
                <a:extLst>
                  <a:ext uri="{FF2B5EF4-FFF2-40B4-BE49-F238E27FC236}">
                    <a16:creationId xmlns:a16="http://schemas.microsoft.com/office/drawing/2014/main" id="{5539CE2A-1C3E-DED0-30DF-C95780A84D0A}"/>
                  </a:ext>
                </a:extLst>
              </p:cNvPr>
              <p:cNvSpPr txBox="1"/>
              <p:nvPr/>
            </p:nvSpPr>
            <p:spPr>
              <a:xfrm>
                <a:off x="678425" y="2247478"/>
                <a:ext cx="3765755"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sz="1600" i="1" smtClean="0">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𝑎𝑏</m:t>
                          </m:r>
                        </m:sub>
                      </m:s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tr-TR" sz="1600" i="1">
                              <a:effectLst/>
                              <a:latin typeface="Cambria Math" panose="02040503050406030204" pitchFamily="18" charset="0"/>
                              <a:ea typeface="Aptos" panose="020B0004020202020204" pitchFamily="34" charset="0"/>
                            </a:rPr>
                          </m:ctrlPr>
                        </m:fPr>
                        <m:num>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𝑎𝑏</m:t>
                              </m:r>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𝑎𝑏</m:t>
                              </m:r>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𝑎𝑏</m:t>
                              </m:r>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𝑎𝑏</m:t>
                              </m:r>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ub>
                          </m:s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𝑎𝑏</m:t>
                              </m:r>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b>
                          </m:sSub>
                        </m:num>
                        <m:den>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lang="tr-TR"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Metin kutusu 3">
                <a:extLst>
                  <a:ext uri="{FF2B5EF4-FFF2-40B4-BE49-F238E27FC236}">
                    <a16:creationId xmlns:a16="http://schemas.microsoft.com/office/drawing/2014/main" id="{5539CE2A-1C3E-DED0-30DF-C95780A84D0A}"/>
                  </a:ext>
                </a:extLst>
              </p:cNvPr>
              <p:cNvSpPr txBox="1">
                <a:spLocks noRot="1" noChangeAspect="1" noMove="1" noResize="1" noEditPoints="1" noAdjustHandles="1" noChangeArrowheads="1" noChangeShapeType="1" noTextEdit="1"/>
              </p:cNvSpPr>
              <p:nvPr/>
            </p:nvSpPr>
            <p:spPr>
              <a:xfrm>
                <a:off x="678425" y="2247478"/>
                <a:ext cx="3765755" cy="553357"/>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7C20D024-5969-7837-D60C-C94565C03ADE}"/>
                  </a:ext>
                </a:extLst>
              </p:cNvPr>
              <p:cNvSpPr txBox="1"/>
              <p:nvPr/>
            </p:nvSpPr>
            <p:spPr>
              <a:xfrm>
                <a:off x="698090" y="3429000"/>
                <a:ext cx="4257368" cy="640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sz="1600" i="1" smtClean="0">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𝑎𝑛</m:t>
                          </m:r>
                        </m:sub>
                      </m:s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tr-TR" sz="1600" i="1">
                              <a:effectLst/>
                              <a:latin typeface="Cambria Math" panose="02040503050406030204" pitchFamily="18" charset="0"/>
                              <a:ea typeface="Aptos" panose="020B0004020202020204" pitchFamily="34" charset="0"/>
                            </a:rPr>
                          </m:ctrlPr>
                        </m:fPr>
                        <m:num>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d>
                        <m:dPr>
                          <m:begChr m:val="["/>
                          <m:endChr m:val="]"/>
                          <m:ctrlPr>
                            <a:rPr lang="tr-TR" sz="1600" i="1">
                              <a:effectLst/>
                              <a:latin typeface="Cambria Math" panose="02040503050406030204" pitchFamily="18" charset="0"/>
                              <a:ea typeface="Aptos" panose="020B0004020202020204" pitchFamily="34" charset="0"/>
                            </a:rPr>
                          </m:ctrlPr>
                        </m:dPr>
                        <m:e>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sub>
                          </m:s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𝑙𝑛</m:t>
                          </m:r>
                          <m:f>
                            <m:fPr>
                              <m:ctrlPr>
                                <a:rPr lang="tr-TR" sz="1600" i="1">
                                  <a:effectLst/>
                                  <a:latin typeface="Cambria Math" panose="02040503050406030204" pitchFamily="18" charset="0"/>
                                  <a:ea typeface="Aptos" panose="020B0004020202020204" pitchFamily="34" charset="0"/>
                                </a:rPr>
                              </m:ctrlPr>
                            </m:fPr>
                            <m:num>
                              <m:rad>
                                <m:radPr>
                                  <m:ctrlPr>
                                    <a:rPr lang="tr-TR" sz="1600" i="1">
                                      <a:effectLst/>
                                      <a:latin typeface="Cambria Math" panose="02040503050406030204" pitchFamily="18" charset="0"/>
                                      <a:ea typeface="Times New Roman" panose="02020603050405020304" pitchFamily="18" charset="0"/>
                                    </a:rPr>
                                  </m:ctrlPr>
                                </m:radPr>
                                <m:deg>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deg>
                                <m:e>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12</m:t>
                                      </m:r>
                                    </m:sub>
                                  </m:sSub>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m:t>
                                      </m:r>
                                    </m:sub>
                                  </m:sSub>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34</m:t>
                                      </m:r>
                                    </m:sub>
                                  </m:sSub>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45</m:t>
                                      </m:r>
                                    </m:sub>
                                  </m:sSub>
                                  <m:sSub>
                                    <m:sSubPr>
                                      <m:ctrlPr>
                                        <a:rPr lang="tr-TR" sz="1600" i="1">
                                          <a:effectLst/>
                                          <a:latin typeface="Cambria Math" panose="02040503050406030204" pitchFamily="18" charset="0"/>
                                          <a:ea typeface="Aptos" panose="020B0004020202020204" pitchFamily="34" charset="0"/>
                                        </a:rPr>
                                      </m:ctrlPr>
                                    </m:sSubPr>
                                    <m:e>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51</m:t>
                                      </m:r>
                                    </m:sub>
                                  </m:sSub>
                                </m:e>
                              </m:rad>
                            </m:num>
                            <m:den>
                              <m:r>
                                <a:rPr lang="tr-T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den>
                          </m:f>
                        </m:e>
                      </m:d>
                    </m:oMath>
                  </m:oMathPara>
                </a14:m>
                <a:endParaRPr lang="tr-TR"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Metin kutusu 5">
                <a:extLst>
                  <a:ext uri="{FF2B5EF4-FFF2-40B4-BE49-F238E27FC236}">
                    <a16:creationId xmlns:a16="http://schemas.microsoft.com/office/drawing/2014/main" id="{7C20D024-5969-7837-D60C-C94565C03ADE}"/>
                  </a:ext>
                </a:extLst>
              </p:cNvPr>
              <p:cNvSpPr txBox="1">
                <a:spLocks noRot="1" noChangeAspect="1" noMove="1" noResize="1" noEditPoints="1" noAdjustHandles="1" noChangeArrowheads="1" noChangeShapeType="1" noTextEdit="1"/>
              </p:cNvSpPr>
              <p:nvPr/>
            </p:nvSpPr>
            <p:spPr>
              <a:xfrm>
                <a:off x="698090" y="3429000"/>
                <a:ext cx="4257368" cy="640303"/>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3B3AFFBD-560A-C2E3-A4E6-278DCB97B2C5}"/>
                  </a:ext>
                </a:extLst>
              </p:cNvPr>
              <p:cNvSpPr txBox="1"/>
              <p:nvPr/>
            </p:nvSpPr>
            <p:spPr>
              <a:xfrm>
                <a:off x="825909" y="4361972"/>
                <a:ext cx="4483510" cy="1357679"/>
              </a:xfrm>
              <a:prstGeom prst="rect">
                <a:avLst/>
              </a:prstGeom>
              <a:noFill/>
            </p:spPr>
            <p:txBody>
              <a:bodyPr wrap="square" rtlCol="0">
                <a:spAutoFit/>
              </a:bodyPr>
              <a:lstStyle/>
              <a:p>
                <a:pPr marL="457200" indent="-6350" algn="l">
                  <a:lnSpc>
                    <a:spcPct val="110000"/>
                  </a:lnSpc>
                </a:pPr>
                <a:r>
                  <a:rPr lang="tr-TR"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Kapasitans (hava ortamı için </a:t>
                </a:r>
                <a:r>
                  <a:rPr lang="tr-TR"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Kr</a:t>
                </a:r>
                <a:r>
                  <a:rPr lang="tr-TR"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p>
                <a:pPr marL="457200" indent="-6350" algn="just">
                  <a:lnSpc>
                    <a:spcPct val="110000"/>
                  </a:lnSpc>
                </a:pPr>
                <a14:m>
                  <m:oMath xmlns:m="http://schemas.openxmlformats.org/officeDocument/2006/math">
                    <m:sSub>
                      <m:sSubPr>
                        <m:ctrlPr>
                          <a:rPr lang="tr-TR" sz="1800" i="1" kern="100">
                            <a:solidFill>
                              <a:srgbClr val="000000"/>
                            </a:solidFill>
                            <a:effectLst/>
                            <a:latin typeface="Cambria Math" panose="02040503050406030204" pitchFamily="18" charset="0"/>
                            <a:ea typeface="Aptos" panose="020B0004020202020204" pitchFamily="34" charset="0"/>
                          </a:rPr>
                        </m:ctrlPr>
                      </m:sSubPr>
                      <m:e>
                        <m:r>
                          <a:rPr lang="tr-TR" sz="1800" i="1" kern="100">
                            <a:solidFill>
                              <a:srgbClr val="000000"/>
                            </a:solidFill>
                            <a:effectLst/>
                            <a:latin typeface="Cambria Math" panose="02040503050406030204" pitchFamily="18" charset="0"/>
                            <a:ea typeface="Times New Roman" panose="02020603050405020304" pitchFamily="18" charset="0"/>
                          </a:rPr>
                          <m:t>𝐶</m:t>
                        </m:r>
                      </m:e>
                      <m:sub>
                        <m:r>
                          <a:rPr lang="tr-TR" sz="1800" i="1" kern="100">
                            <a:solidFill>
                              <a:srgbClr val="000000"/>
                            </a:solidFill>
                            <a:effectLst/>
                            <a:latin typeface="Cambria Math" panose="02040503050406030204" pitchFamily="18" charset="0"/>
                            <a:ea typeface="Times New Roman" panose="02020603050405020304" pitchFamily="18" charset="0"/>
                          </a:rPr>
                          <m:t>𝑛</m:t>
                        </m:r>
                      </m:sub>
                    </m:sSub>
                    <m:r>
                      <a:rPr lang="tr-TR" sz="1800" i="1" kern="100">
                        <a:solidFill>
                          <a:srgbClr val="000000"/>
                        </a:solidFill>
                        <a:effectLst/>
                        <a:latin typeface="Cambria Math" panose="02040503050406030204" pitchFamily="18" charset="0"/>
                        <a:ea typeface="Times New Roman" panose="02020603050405020304" pitchFamily="18" charset="0"/>
                      </a:rPr>
                      <m:t>=</m:t>
                    </m:r>
                    <m:d>
                      <m:dPr>
                        <m:begChr m:val="["/>
                        <m:endChr m:val="]"/>
                        <m:ctrlPr>
                          <a:rPr lang="tr-TR" sz="1800" i="1" kern="100">
                            <a:solidFill>
                              <a:srgbClr val="000000"/>
                            </a:solidFill>
                            <a:effectLst/>
                            <a:latin typeface="Cambria Math" panose="02040503050406030204" pitchFamily="18" charset="0"/>
                            <a:ea typeface="Aptos" panose="020B0004020202020204" pitchFamily="34" charset="0"/>
                          </a:rPr>
                        </m:ctrlPr>
                      </m:dPr>
                      <m:e>
                        <m:f>
                          <m:fPr>
                            <m:ctrlPr>
                              <a:rPr lang="tr-TR" sz="1800" i="1" kern="100">
                                <a:solidFill>
                                  <a:srgbClr val="000000"/>
                                </a:solidFill>
                                <a:effectLst/>
                                <a:latin typeface="Cambria Math" panose="02040503050406030204" pitchFamily="18" charset="0"/>
                                <a:ea typeface="Aptos" panose="020B0004020202020204" pitchFamily="34" charset="0"/>
                              </a:rPr>
                            </m:ctrlPr>
                          </m:fPr>
                          <m:num>
                            <m:r>
                              <a:rPr lang="tr-TR" sz="1800" i="1" kern="100">
                                <a:solidFill>
                                  <a:srgbClr val="000000"/>
                                </a:solidFill>
                                <a:effectLst/>
                                <a:latin typeface="Cambria Math" panose="02040503050406030204" pitchFamily="18" charset="0"/>
                                <a:ea typeface="Times New Roman" panose="02020603050405020304" pitchFamily="18" charset="0"/>
                              </a:rPr>
                              <m:t>0,0242</m:t>
                            </m:r>
                          </m:num>
                          <m:den>
                            <m:r>
                              <a:rPr lang="tr-TR" sz="1800" i="1" kern="100">
                                <a:solidFill>
                                  <a:srgbClr val="000000"/>
                                </a:solidFill>
                                <a:effectLst/>
                                <a:latin typeface="Cambria Math" panose="02040503050406030204" pitchFamily="18" charset="0"/>
                                <a:ea typeface="Times New Roman" panose="02020603050405020304" pitchFamily="18" charset="0"/>
                              </a:rPr>
                              <m:t>𝑙𝑛</m:t>
                            </m:r>
                            <m:f>
                              <m:fPr>
                                <m:ctrlPr>
                                  <a:rPr lang="tr-TR" sz="1800" i="1" kern="100">
                                    <a:solidFill>
                                      <a:srgbClr val="000000"/>
                                    </a:solidFill>
                                    <a:effectLst/>
                                    <a:latin typeface="Cambria Math" panose="02040503050406030204" pitchFamily="18" charset="0"/>
                                    <a:ea typeface="Aptos" panose="020B0004020202020204" pitchFamily="34" charset="0"/>
                                  </a:rPr>
                                </m:ctrlPr>
                              </m:fPr>
                              <m:num>
                                <m:rad>
                                  <m:radPr>
                                    <m:ctrlPr>
                                      <a:rPr lang="tr-TR" sz="1800" i="1" kern="100">
                                        <a:solidFill>
                                          <a:srgbClr val="000000"/>
                                        </a:solidFill>
                                        <a:effectLst/>
                                        <a:latin typeface="Cambria Math" panose="02040503050406030204" pitchFamily="18" charset="0"/>
                                        <a:ea typeface="Times New Roman" panose="02020603050405020304" pitchFamily="18" charset="0"/>
                                      </a:rPr>
                                    </m:ctrlPr>
                                  </m:radPr>
                                  <m:deg>
                                    <m:r>
                                      <a:rPr lang="tr-TR" sz="1800" i="1" kern="100">
                                        <a:solidFill>
                                          <a:srgbClr val="000000"/>
                                        </a:solidFill>
                                        <a:effectLst/>
                                        <a:latin typeface="Cambria Math" panose="02040503050406030204" pitchFamily="18" charset="0"/>
                                        <a:ea typeface="Times New Roman" panose="02020603050405020304" pitchFamily="18" charset="0"/>
                                      </a:rPr>
                                      <m:t>5</m:t>
                                    </m:r>
                                  </m:deg>
                                  <m:e>
                                    <m:sSub>
                                      <m:sSubPr>
                                        <m:ctrlPr>
                                          <a:rPr lang="tr-TR" sz="1800" i="1" kern="100">
                                            <a:solidFill>
                                              <a:srgbClr val="000000"/>
                                            </a:solidFill>
                                            <a:effectLst/>
                                            <a:latin typeface="Cambria Math" panose="02040503050406030204" pitchFamily="18" charset="0"/>
                                            <a:ea typeface="Aptos" panose="020B0004020202020204" pitchFamily="34" charset="0"/>
                                          </a:rPr>
                                        </m:ctrlPr>
                                      </m:sSubPr>
                                      <m:e>
                                        <m:r>
                                          <a:rPr lang="tr-TR" sz="1800" i="1" kern="100">
                                            <a:solidFill>
                                              <a:srgbClr val="000000"/>
                                            </a:solidFill>
                                            <a:effectLst/>
                                            <a:latin typeface="Cambria Math" panose="02040503050406030204" pitchFamily="18" charset="0"/>
                                            <a:ea typeface="Times New Roman" panose="02020603050405020304" pitchFamily="18" charset="0"/>
                                          </a:rPr>
                                          <m:t>𝐷</m:t>
                                        </m:r>
                                      </m:e>
                                      <m:sub>
                                        <m:r>
                                          <a:rPr lang="tr-TR" sz="1800" i="1" kern="100">
                                            <a:solidFill>
                                              <a:srgbClr val="000000"/>
                                            </a:solidFill>
                                            <a:effectLst/>
                                            <a:latin typeface="Cambria Math" panose="02040503050406030204" pitchFamily="18" charset="0"/>
                                            <a:ea typeface="Times New Roman" panose="02020603050405020304" pitchFamily="18" charset="0"/>
                                          </a:rPr>
                                          <m:t>12</m:t>
                                        </m:r>
                                      </m:sub>
                                    </m:sSub>
                                    <m:sSub>
                                      <m:sSubPr>
                                        <m:ctrlPr>
                                          <a:rPr lang="tr-TR" sz="1800" i="1" kern="100">
                                            <a:solidFill>
                                              <a:srgbClr val="000000"/>
                                            </a:solidFill>
                                            <a:effectLst/>
                                            <a:latin typeface="Cambria Math" panose="02040503050406030204" pitchFamily="18" charset="0"/>
                                            <a:ea typeface="Aptos" panose="020B0004020202020204" pitchFamily="34" charset="0"/>
                                          </a:rPr>
                                        </m:ctrlPr>
                                      </m:sSubPr>
                                      <m:e>
                                        <m:r>
                                          <a:rPr lang="tr-TR" sz="1800" i="1" kern="100">
                                            <a:solidFill>
                                              <a:srgbClr val="000000"/>
                                            </a:solidFill>
                                            <a:effectLst/>
                                            <a:latin typeface="Cambria Math" panose="02040503050406030204" pitchFamily="18" charset="0"/>
                                            <a:ea typeface="Times New Roman" panose="02020603050405020304" pitchFamily="18" charset="0"/>
                                          </a:rPr>
                                          <m:t>𝐷</m:t>
                                        </m:r>
                                      </m:e>
                                      <m:sub>
                                        <m:r>
                                          <a:rPr lang="tr-TR" sz="1800" i="1" kern="100">
                                            <a:solidFill>
                                              <a:srgbClr val="000000"/>
                                            </a:solidFill>
                                            <a:effectLst/>
                                            <a:latin typeface="Cambria Math" panose="02040503050406030204" pitchFamily="18" charset="0"/>
                                            <a:ea typeface="Times New Roman" panose="02020603050405020304" pitchFamily="18" charset="0"/>
                                          </a:rPr>
                                          <m:t>23</m:t>
                                        </m:r>
                                      </m:sub>
                                    </m:sSub>
                                    <m:sSub>
                                      <m:sSubPr>
                                        <m:ctrlPr>
                                          <a:rPr lang="tr-TR" sz="1800" i="1" kern="100">
                                            <a:solidFill>
                                              <a:srgbClr val="000000"/>
                                            </a:solidFill>
                                            <a:effectLst/>
                                            <a:latin typeface="Cambria Math" panose="02040503050406030204" pitchFamily="18" charset="0"/>
                                            <a:ea typeface="Aptos" panose="020B0004020202020204" pitchFamily="34" charset="0"/>
                                          </a:rPr>
                                        </m:ctrlPr>
                                      </m:sSubPr>
                                      <m:e>
                                        <m:r>
                                          <a:rPr lang="tr-TR" sz="1800" i="1" kern="100">
                                            <a:solidFill>
                                              <a:srgbClr val="000000"/>
                                            </a:solidFill>
                                            <a:effectLst/>
                                            <a:latin typeface="Cambria Math" panose="02040503050406030204" pitchFamily="18" charset="0"/>
                                            <a:ea typeface="Times New Roman" panose="02020603050405020304" pitchFamily="18" charset="0"/>
                                          </a:rPr>
                                          <m:t>𝐷</m:t>
                                        </m:r>
                                      </m:e>
                                      <m:sub>
                                        <m:r>
                                          <a:rPr lang="tr-TR" sz="1800" i="1" kern="100">
                                            <a:solidFill>
                                              <a:srgbClr val="000000"/>
                                            </a:solidFill>
                                            <a:effectLst/>
                                            <a:latin typeface="Cambria Math" panose="02040503050406030204" pitchFamily="18" charset="0"/>
                                            <a:ea typeface="Times New Roman" panose="02020603050405020304" pitchFamily="18" charset="0"/>
                                          </a:rPr>
                                          <m:t>34</m:t>
                                        </m:r>
                                      </m:sub>
                                    </m:sSub>
                                    <m:sSub>
                                      <m:sSubPr>
                                        <m:ctrlPr>
                                          <a:rPr lang="tr-TR" sz="1800" i="1" kern="100">
                                            <a:solidFill>
                                              <a:srgbClr val="000000"/>
                                            </a:solidFill>
                                            <a:effectLst/>
                                            <a:latin typeface="Cambria Math" panose="02040503050406030204" pitchFamily="18" charset="0"/>
                                            <a:ea typeface="Aptos" panose="020B0004020202020204" pitchFamily="34" charset="0"/>
                                          </a:rPr>
                                        </m:ctrlPr>
                                      </m:sSubPr>
                                      <m:e>
                                        <m:r>
                                          <a:rPr lang="tr-TR" sz="1800" i="1" kern="100">
                                            <a:solidFill>
                                              <a:srgbClr val="000000"/>
                                            </a:solidFill>
                                            <a:effectLst/>
                                            <a:latin typeface="Cambria Math" panose="02040503050406030204" pitchFamily="18" charset="0"/>
                                            <a:ea typeface="Times New Roman" panose="02020603050405020304" pitchFamily="18" charset="0"/>
                                          </a:rPr>
                                          <m:t>𝐷</m:t>
                                        </m:r>
                                      </m:e>
                                      <m:sub>
                                        <m:r>
                                          <a:rPr lang="tr-TR" sz="1800" i="1" kern="100">
                                            <a:solidFill>
                                              <a:srgbClr val="000000"/>
                                            </a:solidFill>
                                            <a:effectLst/>
                                            <a:latin typeface="Cambria Math" panose="02040503050406030204" pitchFamily="18" charset="0"/>
                                            <a:ea typeface="Times New Roman" panose="02020603050405020304" pitchFamily="18" charset="0"/>
                                          </a:rPr>
                                          <m:t>45</m:t>
                                        </m:r>
                                      </m:sub>
                                    </m:sSub>
                                    <m:sSub>
                                      <m:sSubPr>
                                        <m:ctrlPr>
                                          <a:rPr lang="tr-TR" sz="1800" i="1" kern="100">
                                            <a:solidFill>
                                              <a:srgbClr val="000000"/>
                                            </a:solidFill>
                                            <a:effectLst/>
                                            <a:latin typeface="Cambria Math" panose="02040503050406030204" pitchFamily="18" charset="0"/>
                                            <a:ea typeface="Aptos" panose="020B0004020202020204" pitchFamily="34" charset="0"/>
                                          </a:rPr>
                                        </m:ctrlPr>
                                      </m:sSubPr>
                                      <m:e>
                                        <m:r>
                                          <a:rPr lang="tr-TR" sz="1800" i="1" kern="100">
                                            <a:solidFill>
                                              <a:srgbClr val="000000"/>
                                            </a:solidFill>
                                            <a:effectLst/>
                                            <a:latin typeface="Cambria Math" panose="02040503050406030204" pitchFamily="18" charset="0"/>
                                            <a:ea typeface="Times New Roman" panose="02020603050405020304" pitchFamily="18" charset="0"/>
                                          </a:rPr>
                                          <m:t>𝐷</m:t>
                                        </m:r>
                                      </m:e>
                                      <m:sub>
                                        <m:r>
                                          <a:rPr lang="tr-TR" sz="1800" i="1" kern="100">
                                            <a:solidFill>
                                              <a:srgbClr val="000000"/>
                                            </a:solidFill>
                                            <a:effectLst/>
                                            <a:latin typeface="Cambria Math" panose="02040503050406030204" pitchFamily="18" charset="0"/>
                                            <a:ea typeface="Times New Roman" panose="02020603050405020304" pitchFamily="18" charset="0"/>
                                          </a:rPr>
                                          <m:t>51</m:t>
                                        </m:r>
                                      </m:sub>
                                    </m:sSub>
                                  </m:e>
                                </m:rad>
                              </m:num>
                              <m:den>
                                <m:r>
                                  <a:rPr lang="tr-TR" sz="1800" i="1" kern="100">
                                    <a:solidFill>
                                      <a:srgbClr val="000000"/>
                                    </a:solidFill>
                                    <a:effectLst/>
                                    <a:latin typeface="Cambria Math" panose="02040503050406030204" pitchFamily="18" charset="0"/>
                                    <a:ea typeface="Times New Roman" panose="02020603050405020304" pitchFamily="18" charset="0"/>
                                  </a:rPr>
                                  <m:t>𝑟</m:t>
                                </m:r>
                              </m:den>
                            </m:f>
                          </m:den>
                        </m:f>
                      </m:e>
                    </m:d>
                  </m:oMath>
                </a14:m>
                <a:r>
                  <a:rPr lang="tr-TR"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Olacaktır.</a:t>
                </a:r>
              </a:p>
            </p:txBody>
          </p:sp>
        </mc:Choice>
        <mc:Fallback xmlns="">
          <p:sp>
            <p:nvSpPr>
              <p:cNvPr id="7" name="Metin kutusu 6">
                <a:extLst>
                  <a:ext uri="{FF2B5EF4-FFF2-40B4-BE49-F238E27FC236}">
                    <a16:creationId xmlns:a16="http://schemas.microsoft.com/office/drawing/2014/main" id="{3B3AFFBD-560A-C2E3-A4E6-278DCB97B2C5}"/>
                  </a:ext>
                </a:extLst>
              </p:cNvPr>
              <p:cNvSpPr txBox="1">
                <a:spLocks noRot="1" noChangeAspect="1" noMove="1" noResize="1" noEditPoints="1" noAdjustHandles="1" noChangeArrowheads="1" noChangeShapeType="1" noTextEdit="1"/>
              </p:cNvSpPr>
              <p:nvPr/>
            </p:nvSpPr>
            <p:spPr>
              <a:xfrm>
                <a:off x="825909" y="4361972"/>
                <a:ext cx="4483510" cy="1357679"/>
              </a:xfrm>
              <a:prstGeom prst="rect">
                <a:avLst/>
              </a:prstGeom>
              <a:blipFill>
                <a:blip r:embed="rId5"/>
                <a:stretch>
                  <a:fillRect t="-1802" b="-7207"/>
                </a:stretch>
              </a:blipFill>
            </p:spPr>
            <p:txBody>
              <a:bodyPr/>
              <a:lstStyle/>
              <a:p>
                <a:r>
                  <a:rPr lang="tr-TR">
                    <a:noFill/>
                  </a:rPr>
                  <a:t> </a:t>
                </a:r>
              </a:p>
            </p:txBody>
          </p:sp>
        </mc:Fallback>
      </mc:AlternateContent>
      <p:sp>
        <p:nvSpPr>
          <p:cNvPr id="8" name="Metin kutusu 7">
            <a:extLst>
              <a:ext uri="{FF2B5EF4-FFF2-40B4-BE49-F238E27FC236}">
                <a16:creationId xmlns:a16="http://schemas.microsoft.com/office/drawing/2014/main" id="{D9A86765-87E0-4F0A-B7D9-4F91AA4E794B}"/>
              </a:ext>
            </a:extLst>
          </p:cNvPr>
          <p:cNvSpPr txBox="1"/>
          <p:nvPr/>
        </p:nvSpPr>
        <p:spPr>
          <a:xfrm>
            <a:off x="6022640" y="2524156"/>
            <a:ext cx="6017342" cy="2062103"/>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Matematiksel olarak, üç fazlı ve beş fazlı sistemlerin kapasitans hesapları benzerdir. </a:t>
            </a:r>
          </a:p>
          <a:p>
            <a:pPr algn="just"/>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Ancak, faz sayısı arttıkça nötre karşı kapasitans artar, kapasitif reaktans azalır ve şarj akımı yükselir. </a:t>
            </a:r>
          </a:p>
          <a:p>
            <a:pPr algn="just"/>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Bu nedenle beş fazlı hatlarda direk yüksekliği artar, fakat iletkenlerin ağırlığı ve aralarındaki mesafe azalır</a:t>
            </a:r>
          </a:p>
        </p:txBody>
      </p:sp>
      <p:sp>
        <p:nvSpPr>
          <p:cNvPr id="9" name="Metin kutusu 8">
            <a:extLst>
              <a:ext uri="{FF2B5EF4-FFF2-40B4-BE49-F238E27FC236}">
                <a16:creationId xmlns:a16="http://schemas.microsoft.com/office/drawing/2014/main" id="{247FA2D7-3A92-5DA3-4C18-177260120710}"/>
              </a:ext>
            </a:extLst>
          </p:cNvPr>
          <p:cNvSpPr txBox="1"/>
          <p:nvPr/>
        </p:nvSpPr>
        <p:spPr>
          <a:xfrm>
            <a:off x="589935" y="383255"/>
            <a:ext cx="4365523" cy="400110"/>
          </a:xfrm>
          <a:prstGeom prst="rect">
            <a:avLst/>
          </a:prstGeom>
          <a:noFill/>
        </p:spPr>
        <p:txBody>
          <a:bodyPr wrap="square" rtlCol="0">
            <a:spAutoFit/>
          </a:bodyPr>
          <a:lstStyle/>
          <a:p>
            <a:r>
              <a:rPr lang="tr-TR" sz="2000" b="1">
                <a:latin typeface="Calibri" panose="020F0502020204030204" pitchFamily="34" charset="0"/>
                <a:ea typeface="Calibri" panose="020F0502020204030204" pitchFamily="34" charset="0"/>
                <a:cs typeface="Calibri" panose="020F0502020204030204" pitchFamily="34" charset="0"/>
              </a:rPr>
              <a:t>Beş Fazlı İletim Hattı Kapasitansı</a:t>
            </a:r>
            <a:endParaRPr lang="tr-TR"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0" name="Ok: Sağ 9">
            <a:extLst>
              <a:ext uri="{FF2B5EF4-FFF2-40B4-BE49-F238E27FC236}">
                <a16:creationId xmlns:a16="http://schemas.microsoft.com/office/drawing/2014/main" id="{820883D0-EBE0-0F84-8CD3-9A945CE793D0}"/>
              </a:ext>
            </a:extLst>
          </p:cNvPr>
          <p:cNvSpPr/>
          <p:nvPr/>
        </p:nvSpPr>
        <p:spPr>
          <a:xfrm>
            <a:off x="4988728" y="3301529"/>
            <a:ext cx="1033912" cy="2766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915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Metin kutusu 1">
            <a:extLst>
              <a:ext uri="{FF2B5EF4-FFF2-40B4-BE49-F238E27FC236}">
                <a16:creationId xmlns:a16="http://schemas.microsoft.com/office/drawing/2014/main" id="{B740F70F-37E7-D7AB-2519-7AFDBE000308}"/>
              </a:ext>
            </a:extLst>
          </p:cNvPr>
          <p:cNvSpPr txBox="1"/>
          <p:nvPr/>
        </p:nvSpPr>
        <p:spPr>
          <a:xfrm>
            <a:off x="6833419" y="920621"/>
            <a:ext cx="5260258" cy="5016758"/>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Şekil, Matlab </a:t>
            </a:r>
            <a:r>
              <a:rPr lang="tr-TR" sz="1600" dirty="0" err="1">
                <a:latin typeface="Calibri" panose="020F0502020204030204" pitchFamily="34" charset="0"/>
                <a:ea typeface="Calibri" panose="020F0502020204030204" pitchFamily="34" charset="0"/>
                <a:cs typeface="Calibri" panose="020F0502020204030204" pitchFamily="34" charset="0"/>
              </a:rPr>
              <a:t>Simscape</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Power</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System</a:t>
            </a:r>
            <a:r>
              <a:rPr lang="tr-TR" sz="1600" dirty="0">
                <a:latin typeface="Calibri" panose="020F0502020204030204" pitchFamily="34" charset="0"/>
                <a:ea typeface="Calibri" panose="020F0502020204030204" pitchFamily="34" charset="0"/>
                <a:cs typeface="Calibri" panose="020F0502020204030204" pitchFamily="34" charset="0"/>
              </a:rPr>
              <a:t> blok setleri kullanılarak tasarlanan beş fazlı bir dönüşüm sisteminin simülasyonunu göstermektedir. </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Sistemde, üç fazlı girişten beş fazlı çıkışa dönüşüm sağlanmaktadır. </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Bu dönüşüm için üç adet tek fazlı </a:t>
            </a:r>
            <a:r>
              <a:rPr lang="tr-TR" sz="1600" dirty="0" err="1">
                <a:latin typeface="Calibri" panose="020F0502020204030204" pitchFamily="34" charset="0"/>
                <a:ea typeface="Calibri" panose="020F0502020204030204" pitchFamily="34" charset="0"/>
                <a:cs typeface="Calibri" panose="020F0502020204030204" pitchFamily="34" charset="0"/>
              </a:rPr>
              <a:t>ototransformatör</a:t>
            </a:r>
            <a:r>
              <a:rPr lang="tr-TR" sz="1600" dirty="0">
                <a:latin typeface="Calibri" panose="020F0502020204030204" pitchFamily="34" charset="0"/>
                <a:ea typeface="Calibri" panose="020F0502020204030204" pitchFamily="34" charset="0"/>
                <a:cs typeface="Calibri" panose="020F0502020204030204" pitchFamily="34" charset="0"/>
              </a:rPr>
              <a:t> kullanılmış ve her bir transformatör farklı fazlarda beslenmiştir. </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Giriş fazlarına uygulanan voltajlar, </a:t>
            </a:r>
            <a:r>
              <a:rPr lang="tr-TR" sz="1600" dirty="0" err="1">
                <a:latin typeface="Calibri" panose="020F0502020204030204" pitchFamily="34" charset="0"/>
                <a:ea typeface="Calibri" panose="020F0502020204030204" pitchFamily="34" charset="0"/>
                <a:cs typeface="Calibri" panose="020F0502020204030204" pitchFamily="34" charset="0"/>
              </a:rPr>
              <a:t>ototransformatörlerin</a:t>
            </a:r>
            <a:r>
              <a:rPr lang="tr-TR" sz="1600" dirty="0">
                <a:latin typeface="Calibri" panose="020F0502020204030204" pitchFamily="34" charset="0"/>
                <a:ea typeface="Calibri" panose="020F0502020204030204" pitchFamily="34" charset="0"/>
                <a:cs typeface="Calibri" panose="020F0502020204030204" pitchFamily="34" charset="0"/>
              </a:rPr>
              <a:t> kademeleri değiştirilerek istenilen şekilde ayarlanabilir. </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Çıkış voltajlarının dengeli olabilmesi için, giriş voltajlarının da dengeli olması şarttır. Girişte meydana gelebilecek herhangi bir dengesizlik, doğrudan çıkış fazlarına yansır ve beş fazlı besleme dengesiz olabilir.</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Yüksüz kararlı durum koşulları altında giriş ve çıkış voltaj dalga formları kaydedilmiş ve dengeli bir beş fazlı beslemenin elde edildiği gösterilmiştir. </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Tasarlanan sistemde giriş ve çıkış voltajlarının eşit olduğu, ancak bu oranın yükseltme veya azaltma gerekliliklerine göre ayarlanabileceği belirtilmektedir.</a:t>
            </a:r>
          </a:p>
        </p:txBody>
      </p:sp>
      <p:pic>
        <p:nvPicPr>
          <p:cNvPr id="3" name="Resim 2" descr="diyagram, plan, teknik çizim, şematik içeren bir resim&#10;&#10;Açıklama otomatik olarak oluşturuldu">
            <a:extLst>
              <a:ext uri="{FF2B5EF4-FFF2-40B4-BE49-F238E27FC236}">
                <a16:creationId xmlns:a16="http://schemas.microsoft.com/office/drawing/2014/main" id="{756476EF-FD3C-1811-5C36-4CA1B6BDA6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898" y="743380"/>
            <a:ext cx="6696521" cy="4906296"/>
          </a:xfrm>
          <a:prstGeom prst="rect">
            <a:avLst/>
          </a:prstGeom>
          <a:noFill/>
          <a:ln>
            <a:noFill/>
          </a:ln>
        </p:spPr>
      </p:pic>
      <p:sp>
        <p:nvSpPr>
          <p:cNvPr id="4" name="Metin kutusu 3">
            <a:extLst>
              <a:ext uri="{FF2B5EF4-FFF2-40B4-BE49-F238E27FC236}">
                <a16:creationId xmlns:a16="http://schemas.microsoft.com/office/drawing/2014/main" id="{34FF4EBA-8513-3B11-0D27-07C126C4EA8A}"/>
              </a:ext>
            </a:extLst>
          </p:cNvPr>
          <p:cNvSpPr txBox="1"/>
          <p:nvPr/>
        </p:nvSpPr>
        <p:spPr>
          <a:xfrm>
            <a:off x="570269" y="5909768"/>
            <a:ext cx="6086169" cy="607539"/>
          </a:xfrm>
          <a:prstGeom prst="rect">
            <a:avLst/>
          </a:prstGeom>
          <a:noFill/>
        </p:spPr>
        <p:txBody>
          <a:bodyPr wrap="square" rtlCol="0">
            <a:spAutoFit/>
          </a:bodyPr>
          <a:lstStyle/>
          <a:p>
            <a:pPr marL="6350" indent="-6350" algn="ctr">
              <a:lnSpc>
                <a:spcPct val="107000"/>
              </a:lnSpc>
              <a:spcAft>
                <a:spcPts val="1155"/>
              </a:spcAft>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Matlab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Simscape</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Power</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System</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platformu beş fazlı dönüşüm blok setleri</a:t>
            </a:r>
          </a:p>
        </p:txBody>
      </p:sp>
      <p:sp>
        <p:nvSpPr>
          <p:cNvPr id="7" name="Metin kutusu 6">
            <a:extLst>
              <a:ext uri="{FF2B5EF4-FFF2-40B4-BE49-F238E27FC236}">
                <a16:creationId xmlns:a16="http://schemas.microsoft.com/office/drawing/2014/main" id="{E54310CA-C0D2-FBA9-3688-9A427C8F33A1}"/>
              </a:ext>
            </a:extLst>
          </p:cNvPr>
          <p:cNvSpPr txBox="1"/>
          <p:nvPr/>
        </p:nvSpPr>
        <p:spPr>
          <a:xfrm>
            <a:off x="-176981" y="298622"/>
            <a:ext cx="5476568" cy="400110"/>
          </a:xfrm>
          <a:prstGeom prst="rect">
            <a:avLst/>
          </a:prstGeom>
          <a:noFill/>
        </p:spPr>
        <p:txBody>
          <a:bodyPr wrap="square" rtlCol="0">
            <a:spAutoFit/>
          </a:bodyPr>
          <a:lstStyle/>
          <a:p>
            <a:r>
              <a:rPr lang="tr-TR" dirty="0"/>
              <a:t>	</a:t>
            </a:r>
            <a:r>
              <a:rPr lang="tr-TR" sz="2000" b="1" dirty="0">
                <a:latin typeface="Calibri" panose="020F0502020204030204" pitchFamily="34" charset="0"/>
                <a:ea typeface="Calibri" panose="020F0502020204030204" pitchFamily="34" charset="0"/>
                <a:cs typeface="Calibri" panose="020F0502020204030204" pitchFamily="34" charset="0"/>
              </a:rPr>
              <a:t>BULGULAR ve YORUMLAR </a:t>
            </a:r>
          </a:p>
        </p:txBody>
      </p:sp>
    </p:spTree>
    <p:extLst>
      <p:ext uri="{BB962C8B-B14F-4D97-AF65-F5344CB8AC3E}">
        <p14:creationId xmlns:p14="http://schemas.microsoft.com/office/powerpoint/2010/main" val="13408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2" name="Resim 1" descr="metin, çizgi, diyagram, kalıp, desen, düzen içeren bir resim&#10;&#10;Açıklama otomatik olarak oluşturuldu">
            <a:extLst>
              <a:ext uri="{FF2B5EF4-FFF2-40B4-BE49-F238E27FC236}">
                <a16:creationId xmlns:a16="http://schemas.microsoft.com/office/drawing/2014/main" id="{81470204-6968-A649-CD4E-76BB9D5F3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097" y="0"/>
            <a:ext cx="4759345" cy="2640156"/>
          </a:xfrm>
          <a:prstGeom prst="rect">
            <a:avLst/>
          </a:prstGeom>
          <a:noFill/>
          <a:ln>
            <a:noFill/>
          </a:ln>
        </p:spPr>
      </p:pic>
      <p:pic>
        <p:nvPicPr>
          <p:cNvPr id="3" name="Resim 2" descr="metin, çizgi, ekran görüntüsü, diyagram içeren bir resim&#10;&#10;Açıklama otomatik olarak oluşturuldu">
            <a:extLst>
              <a:ext uri="{FF2B5EF4-FFF2-40B4-BE49-F238E27FC236}">
                <a16:creationId xmlns:a16="http://schemas.microsoft.com/office/drawing/2014/main" id="{88B8F081-A557-A51C-0A0B-E441D4D943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243" y="3200583"/>
            <a:ext cx="4903799" cy="2923774"/>
          </a:xfrm>
          <a:prstGeom prst="rect">
            <a:avLst/>
          </a:prstGeom>
          <a:noFill/>
          <a:ln>
            <a:noFill/>
          </a:ln>
        </p:spPr>
      </p:pic>
      <p:sp>
        <p:nvSpPr>
          <p:cNvPr id="4" name="Metin kutusu 3">
            <a:extLst>
              <a:ext uri="{FF2B5EF4-FFF2-40B4-BE49-F238E27FC236}">
                <a16:creationId xmlns:a16="http://schemas.microsoft.com/office/drawing/2014/main" id="{A93A80DD-CE4C-7CAC-69E1-646D7CF6E246}"/>
              </a:ext>
            </a:extLst>
          </p:cNvPr>
          <p:cNvSpPr txBox="1"/>
          <p:nvPr/>
        </p:nvSpPr>
        <p:spPr>
          <a:xfrm>
            <a:off x="6157001" y="923001"/>
            <a:ext cx="5749864" cy="1576522"/>
          </a:xfrm>
          <a:prstGeom prst="rect">
            <a:avLst/>
          </a:prstGeom>
          <a:noFill/>
        </p:spPr>
        <p:txBody>
          <a:bodyPr wrap="square" rtlCol="0">
            <a:spAutoFit/>
          </a:bodyPr>
          <a:lstStyle/>
          <a:p>
            <a:pPr marL="285750" indent="-285750" algn="just">
              <a:lnSpc>
                <a:spcPct val="107000"/>
              </a:lnSpc>
              <a:spcAft>
                <a:spcPts val="115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Yüksüz kararlı durum koşulları altında giriş ve çıkış voltajı dalga formları kaydedilmiş ve Şekil a' da gösterilmiştir.</a:t>
            </a:r>
          </a:p>
          <a:p>
            <a:pPr marL="285750" indent="-285750" algn="just">
              <a:lnSpc>
                <a:spcPct val="107000"/>
              </a:lnSpc>
              <a:spcAft>
                <a:spcPts val="115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Giriş ve çıkış voltajı dalga formları, tasarlanan transformatörün başarılı uygulamasını göstermektedir ve çıkışın, dengeli bir beş fazlı besleme olduğu görülmektedir</a:t>
            </a:r>
            <a:r>
              <a:rPr lang="tr-TR" sz="1800" kern="100" dirty="0">
                <a:solidFill>
                  <a:srgbClr val="000000"/>
                </a:solidFill>
                <a:effectLst/>
                <a:latin typeface="Times New Roman" panose="02020603050405020304" pitchFamily="18" charset="0"/>
                <a:ea typeface="Times New Roman" panose="02020603050405020304" pitchFamily="18" charset="0"/>
              </a:rPr>
              <a:t>. </a:t>
            </a:r>
          </a:p>
        </p:txBody>
      </p:sp>
      <p:sp>
        <p:nvSpPr>
          <p:cNvPr id="6" name="Metin kutusu 5">
            <a:extLst>
              <a:ext uri="{FF2B5EF4-FFF2-40B4-BE49-F238E27FC236}">
                <a16:creationId xmlns:a16="http://schemas.microsoft.com/office/drawing/2014/main" id="{01CBA423-4454-45B2-E494-7CCD6E8EC4C7}"/>
              </a:ext>
            </a:extLst>
          </p:cNvPr>
          <p:cNvSpPr txBox="1"/>
          <p:nvPr/>
        </p:nvSpPr>
        <p:spPr>
          <a:xfrm>
            <a:off x="6157001" y="2722517"/>
            <a:ext cx="5871385" cy="3046988"/>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Bireysel çıkış fazları ayrıca ilgili giriş voltajlarıyla birlikte gösterilir. </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olduğundan </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fazı gösterilmemiştir (yani giriş ve çıkış fazları aynıdır).</a:t>
            </a:r>
          </a:p>
          <a:p>
            <a:pPr marL="285750" indent="-285750" algn="just">
              <a:buFont typeface="Arial" panose="020B0604020202020204" pitchFamily="34" charset="0"/>
              <a:buChar char="•"/>
            </a:pPr>
            <a:endPar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Her iki tarafın nötrleri topraklandığında hiçbir toprak akımı akmayacaktır. Toprak akımı dalga formları ile giriş ve çıkış akımları da Şekil 7(b)’ de gösterilmektedir.</a:t>
            </a:r>
          </a:p>
          <a:p>
            <a:pPr marL="285750" indent="-285750" algn="just">
              <a:buFont typeface="Arial" panose="020B0604020202020204" pitchFamily="34" charset="0"/>
              <a:buChar char="•"/>
            </a:pPr>
            <a:endPar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Buradan </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tr-TR" sz="16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giriş hattına bağlanan transformatörün diğer ikisine göre %16 daha fazla akım taşıdığını gözlemlenmiştir. Bu verimlilik nedeniyle genel transformatör seti, geleneksel üç fazlı transformatörden biraz daha düşük olduğu görülmüştür.</a:t>
            </a:r>
            <a:endParaRPr lang="tr-TR" sz="1600" dirty="0">
              <a:latin typeface="Calibri" panose="020F0502020204030204" pitchFamily="34" charset="0"/>
              <a:ea typeface="Calibri" panose="020F0502020204030204" pitchFamily="34" charset="0"/>
              <a:cs typeface="Calibri" panose="020F0502020204030204" pitchFamily="34" charset="0"/>
            </a:endParaRPr>
          </a:p>
        </p:txBody>
      </p:sp>
      <p:sp>
        <p:nvSpPr>
          <p:cNvPr id="7" name="Metin kutusu 6">
            <a:extLst>
              <a:ext uri="{FF2B5EF4-FFF2-40B4-BE49-F238E27FC236}">
                <a16:creationId xmlns:a16="http://schemas.microsoft.com/office/drawing/2014/main" id="{803E9C02-7F9D-A205-C18A-8D9D82B0AAFC}"/>
              </a:ext>
            </a:extLst>
          </p:cNvPr>
          <p:cNvSpPr txBox="1"/>
          <p:nvPr/>
        </p:nvSpPr>
        <p:spPr>
          <a:xfrm>
            <a:off x="528243" y="2722517"/>
            <a:ext cx="5272962" cy="344069"/>
          </a:xfrm>
          <a:prstGeom prst="rect">
            <a:avLst/>
          </a:prstGeom>
          <a:noFill/>
        </p:spPr>
        <p:txBody>
          <a:bodyPr wrap="square" rtlCol="0">
            <a:spAutoFit/>
          </a:bodyPr>
          <a:lstStyle/>
          <a:p>
            <a:pPr marL="6350" indent="-6350" algn="ctr">
              <a:lnSpc>
                <a:spcPct val="107000"/>
              </a:lnSpc>
              <a:spcAft>
                <a:spcPts val="1155"/>
              </a:spcAft>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Şekil a. Üç fazlı giriş ve beş fazlı çıkış </a:t>
            </a:r>
            <a:r>
              <a:rPr lang="tr-TR"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gerilim</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dalga formları</a:t>
            </a:r>
          </a:p>
        </p:txBody>
      </p:sp>
      <p:sp>
        <p:nvSpPr>
          <p:cNvPr id="9" name="Metin kutusu 8">
            <a:extLst>
              <a:ext uri="{FF2B5EF4-FFF2-40B4-BE49-F238E27FC236}">
                <a16:creationId xmlns:a16="http://schemas.microsoft.com/office/drawing/2014/main" id="{D6375CF3-F329-F4DA-C8B5-376D8AE50637}"/>
              </a:ext>
            </a:extLst>
          </p:cNvPr>
          <p:cNvSpPr txBox="1"/>
          <p:nvPr/>
        </p:nvSpPr>
        <p:spPr>
          <a:xfrm>
            <a:off x="749858" y="6251003"/>
            <a:ext cx="5011845" cy="344069"/>
          </a:xfrm>
          <a:prstGeom prst="rect">
            <a:avLst/>
          </a:prstGeom>
          <a:noFill/>
        </p:spPr>
        <p:txBody>
          <a:bodyPr wrap="square" rtlCol="0">
            <a:spAutoFit/>
          </a:bodyPr>
          <a:lstStyle/>
          <a:p>
            <a:pPr marL="6350" indent="-6350" algn="ctr">
              <a:lnSpc>
                <a:spcPct val="107000"/>
              </a:lnSpc>
              <a:spcAft>
                <a:spcPts val="1155"/>
              </a:spcAft>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Şekil b. Üç fazlı giriş ve beş fazlı çıkış akım dalga formları</a:t>
            </a:r>
          </a:p>
        </p:txBody>
      </p:sp>
    </p:spTree>
    <p:extLst>
      <p:ext uri="{BB962C8B-B14F-4D97-AF65-F5344CB8AC3E}">
        <p14:creationId xmlns:p14="http://schemas.microsoft.com/office/powerpoint/2010/main" val="13115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Metin kutusu 1">
            <a:extLst>
              <a:ext uri="{FF2B5EF4-FFF2-40B4-BE49-F238E27FC236}">
                <a16:creationId xmlns:a16="http://schemas.microsoft.com/office/drawing/2014/main" id="{0FEEFD35-2EFF-B5ED-3C86-4C438D95DB8F}"/>
              </a:ext>
            </a:extLst>
          </p:cNvPr>
          <p:cNvSpPr txBox="1"/>
          <p:nvPr/>
        </p:nvSpPr>
        <p:spPr>
          <a:xfrm>
            <a:off x="943897" y="1413063"/>
            <a:ext cx="10419428" cy="4278094"/>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Çalışmada, üç fazlı şebekeden beş fazlı çıkış kaynağına dönüşüm için bir transformatör bağlantısı ve dinamik simülasyonlar gerçekleştirilmiştir. </a:t>
            </a:r>
          </a:p>
          <a:p>
            <a:pPr algn="just"/>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Matlab </a:t>
            </a:r>
            <a:r>
              <a:rPr lang="tr-TR" sz="1600" dirty="0" err="1">
                <a:latin typeface="Calibri" panose="020F0502020204030204" pitchFamily="34" charset="0"/>
                <a:ea typeface="Calibri" panose="020F0502020204030204" pitchFamily="34" charset="0"/>
                <a:cs typeface="Calibri" panose="020F0502020204030204" pitchFamily="34" charset="0"/>
              </a:rPr>
              <a:t>Simulink</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Simscape</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Power</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System</a:t>
            </a:r>
            <a:r>
              <a:rPr lang="tr-TR" sz="1600" dirty="0">
                <a:latin typeface="Calibri" panose="020F0502020204030204" pitchFamily="34" charset="0"/>
                <a:ea typeface="Calibri" panose="020F0502020204030204" pitchFamily="34" charset="0"/>
                <a:cs typeface="Calibri" panose="020F0502020204030204" pitchFamily="34" charset="0"/>
              </a:rPr>
              <a:t> programı kullanılarak enerji üretim ve iletim sistemlerinde gerilimle bağlı reaktif güç kapasitesi limitleri ve ayar noktası özellikleri dikkate alınarak kararlı durum yük akışı hesaplamaları yapılmıştır.</a:t>
            </a:r>
          </a:p>
          <a:p>
            <a:pPr algn="just"/>
            <a:r>
              <a:rPr lang="tr-TR" sz="1600" dirty="0">
                <a:latin typeface="Calibri" panose="020F0502020204030204" pitchFamily="34" charset="0"/>
                <a:ea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Ayrıca, çok fazlı sistemlerin iletim kapasitesi üzerindeki etkileri, iletim hattı kompanzasyon elemanlarının konumlandırılması ve bu elemanların etkileri incelenmiştir.</a:t>
            </a:r>
          </a:p>
          <a:p>
            <a:pPr algn="just"/>
            <a:r>
              <a:rPr lang="tr-TR" sz="1600" dirty="0">
                <a:latin typeface="Calibri" panose="020F0502020204030204" pitchFamily="34" charset="0"/>
                <a:ea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Beş fazlı iletim sistemlerinde hat gerilimi ile faz gerilimi, akım ve güç ilişkileri gösterilmiş ve hat parametrelerinin hesaplamaları yapılmıştır. Ayrıca, gerilim regülasyonu sorunlarının çözümünde üretim kaynaklarının rolü de araştırılmıştır.</a:t>
            </a:r>
          </a:p>
          <a:p>
            <a:pPr algn="just"/>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Beş fazlı iletim sistemlerinin arıza ve kararlılık analizleri yapılacak olup, güç sistem simülasyon programı sonuçları enerji üretim tesislerinin şebekeye entegrasyonunda karşılaşılabilecek sorunları ve enerji kalitesine etkileri araştırılacaktır. </a:t>
            </a:r>
          </a:p>
          <a:p>
            <a:pPr algn="just"/>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Bu sistemlerin arıza analizi ve korunması üzerine yoğunlaşılacak olup, bu iletim tesislerinin şebekeye entegrasyonunda yaşanabilecek olası problemlerin analizi yapılacaktır.</a:t>
            </a:r>
          </a:p>
        </p:txBody>
      </p:sp>
      <p:sp>
        <p:nvSpPr>
          <p:cNvPr id="3" name="Metin kutusu 2">
            <a:extLst>
              <a:ext uri="{FF2B5EF4-FFF2-40B4-BE49-F238E27FC236}">
                <a16:creationId xmlns:a16="http://schemas.microsoft.com/office/drawing/2014/main" id="{653E799A-3D36-747B-5D6D-FC923CAB54C3}"/>
              </a:ext>
            </a:extLst>
          </p:cNvPr>
          <p:cNvSpPr txBox="1"/>
          <p:nvPr/>
        </p:nvSpPr>
        <p:spPr>
          <a:xfrm>
            <a:off x="943897" y="703349"/>
            <a:ext cx="4336026" cy="400110"/>
          </a:xfrm>
          <a:prstGeom prst="rect">
            <a:avLst/>
          </a:prstGeom>
          <a:noFill/>
        </p:spPr>
        <p:txBody>
          <a:bodyPr wrap="square" rtlCol="0">
            <a:spAutoFit/>
          </a:bodyPr>
          <a:lstStyle/>
          <a:p>
            <a:r>
              <a:rPr lang="tr-TR" sz="2000" dirty="0">
                <a:latin typeface="Calibri" panose="020F0502020204030204" pitchFamily="34" charset="0"/>
                <a:ea typeface="Calibri" panose="020F0502020204030204" pitchFamily="34" charset="0"/>
                <a:cs typeface="Calibri" panose="020F0502020204030204" pitchFamily="34" charset="0"/>
              </a:rPr>
              <a:t>Sonuçlar ve Gelecek Çalışması</a:t>
            </a:r>
          </a:p>
        </p:txBody>
      </p:sp>
    </p:spTree>
    <p:extLst>
      <p:ext uri="{BB962C8B-B14F-4D97-AF65-F5344CB8AC3E}">
        <p14:creationId xmlns:p14="http://schemas.microsoft.com/office/powerpoint/2010/main" val="28239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Dikdörtgen 1">
            <a:extLst>
              <a:ext uri="{FF2B5EF4-FFF2-40B4-BE49-F238E27FC236}">
                <a16:creationId xmlns:a16="http://schemas.microsoft.com/office/drawing/2014/main" id="{5AFB950D-D4FB-E120-0E64-CEBB81FCBC3D}"/>
              </a:ext>
            </a:extLst>
          </p:cNvPr>
          <p:cNvSpPr/>
          <p:nvPr/>
        </p:nvSpPr>
        <p:spPr>
          <a:xfrm>
            <a:off x="2348598" y="2831690"/>
            <a:ext cx="8073596" cy="923330"/>
          </a:xfrm>
          <a:prstGeom prst="rect">
            <a:avLst/>
          </a:prstGeom>
          <a:noFill/>
        </p:spPr>
        <p:txBody>
          <a:bodyPr wrap="squar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Teşekkürler</a:t>
            </a:r>
            <a:endParaRPr lang="tr-T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142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Resim 5">
            <a:extLst>
              <a:ext uri="{FF2B5EF4-FFF2-40B4-BE49-F238E27FC236}">
                <a16:creationId xmlns:a16="http://schemas.microsoft.com/office/drawing/2014/main" id="{E19D8898-34F8-94EA-C8B7-84FB5D92181A}"/>
              </a:ext>
            </a:extLst>
          </p:cNvPr>
          <p:cNvPicPr>
            <a:picLocks noChangeAspect="1"/>
          </p:cNvPicPr>
          <p:nvPr/>
        </p:nvPicPr>
        <p:blipFill>
          <a:blip r:embed="rId4"/>
          <a:stretch>
            <a:fillRect/>
          </a:stretch>
        </p:blipFill>
        <p:spPr>
          <a:xfrm>
            <a:off x="3727179" y="12179"/>
            <a:ext cx="5808588" cy="6858000"/>
          </a:xfrm>
          <a:prstGeom prst="rect">
            <a:avLst/>
          </a:prstGeom>
        </p:spPr>
      </p:pic>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Metin kutusu 2">
            <a:extLst>
              <a:ext uri="{FF2B5EF4-FFF2-40B4-BE49-F238E27FC236}">
                <a16:creationId xmlns:a16="http://schemas.microsoft.com/office/drawing/2014/main" id="{D4ABC60C-EEE1-8F48-E53A-EECED818F31F}"/>
              </a:ext>
            </a:extLst>
          </p:cNvPr>
          <p:cNvSpPr txBox="1"/>
          <p:nvPr/>
        </p:nvSpPr>
        <p:spPr>
          <a:xfrm>
            <a:off x="279833" y="444371"/>
            <a:ext cx="6351640" cy="5355312"/>
          </a:xfrm>
          <a:prstGeom prst="rect">
            <a:avLst/>
          </a:prstGeom>
          <a:noFill/>
        </p:spPr>
        <p:txBody>
          <a:bodyPr wrap="square" rtlCol="0">
            <a:spAutoFit/>
          </a:bodyPr>
          <a:lstStyle/>
          <a:p>
            <a:pPr algn="just"/>
            <a:r>
              <a:rPr lang="tr-TR" dirty="0">
                <a:latin typeface="Calibri" panose="020F0502020204030204" pitchFamily="34" charset="0"/>
                <a:ea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Giriş</a:t>
            </a:r>
          </a:p>
          <a:p>
            <a:pPr marL="285750" indent="-285750" algn="just">
              <a:buFont typeface="Arial" panose="020B0604020202020204" pitchFamily="34" charset="0"/>
              <a:buChar char="•"/>
            </a:pPr>
            <a:endParaRPr lang="tr-T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Problem Tanımı</a:t>
            </a:r>
          </a:p>
          <a:p>
            <a:pPr marL="285750" indent="-285750" algn="just">
              <a:buFont typeface="Arial" panose="020B0604020202020204" pitchFamily="34" charset="0"/>
              <a:buChar char="•"/>
            </a:pPr>
            <a:endParaRPr lang="tr-T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Üç Fazlı Besleme Gerilimi, Akım ve Güç ilişkileri</a:t>
            </a:r>
          </a:p>
          <a:p>
            <a:pPr algn="just"/>
            <a:endParaRPr lang="tr-T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Beş Fazlı Gerilim, Akım ve Güç ilişkileri</a:t>
            </a:r>
          </a:p>
          <a:p>
            <a:pPr marL="285750" indent="-285750" algn="just">
              <a:buFont typeface="Arial" panose="020B0604020202020204" pitchFamily="34" charset="0"/>
              <a:buChar char="•"/>
            </a:pPr>
            <a:endParaRPr lang="tr-T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İletken Ağırlığı ve Sehim Hesaplamaları</a:t>
            </a:r>
          </a:p>
          <a:p>
            <a:pPr marL="285750" indent="-285750" algn="just">
              <a:buFont typeface="Arial" panose="020B0604020202020204" pitchFamily="34" charset="0"/>
              <a:buChar char="•"/>
            </a:pPr>
            <a:endParaRPr lang="tr-T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Beş Fazlı İletim Hattının Endüktansı</a:t>
            </a:r>
          </a:p>
          <a:p>
            <a:pPr marL="285750" indent="-285750" algn="just">
              <a:buFont typeface="Arial" panose="020B0604020202020204" pitchFamily="34" charset="0"/>
              <a:buChar char="•"/>
            </a:pPr>
            <a:endParaRPr lang="tr-T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Beş Fazlı İletim Hattının Kapasitansı</a:t>
            </a:r>
          </a:p>
          <a:p>
            <a:pPr marL="285750" indent="-285750" algn="just">
              <a:buFont typeface="Arial" panose="020B0604020202020204" pitchFamily="34" charset="0"/>
              <a:buChar char="•"/>
            </a:pPr>
            <a:endParaRPr lang="tr-T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Bulgular ve Yorumlar</a:t>
            </a:r>
          </a:p>
          <a:p>
            <a:pPr marL="285750" indent="-285750" algn="just">
              <a:buFont typeface="Arial" panose="020B0604020202020204" pitchFamily="34" charset="0"/>
              <a:buChar char="•"/>
            </a:pPr>
            <a:endParaRPr lang="tr-T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dirty="0">
                <a:latin typeface="Calibri" panose="020F0502020204030204" pitchFamily="34" charset="0"/>
                <a:ea typeface="Calibri" panose="020F0502020204030204" pitchFamily="34" charset="0"/>
                <a:cs typeface="Calibri" panose="020F0502020204030204" pitchFamily="34" charset="0"/>
              </a:rPr>
              <a:t>Sonuçlar</a:t>
            </a:r>
          </a:p>
          <a:p>
            <a:pPr marL="342900" indent="-342900">
              <a:buFont typeface="+mj-lt"/>
              <a:buAutoNum type="arabicPeriod"/>
            </a:pPr>
            <a:endParaRPr lang="tr-T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06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animEffect transition="in" filter="fade">
                                      <p:cBhvr>
                                        <p:cTn id="4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Metin kutusu 1">
            <a:extLst>
              <a:ext uri="{FF2B5EF4-FFF2-40B4-BE49-F238E27FC236}">
                <a16:creationId xmlns:a16="http://schemas.microsoft.com/office/drawing/2014/main" id="{DCAF4F42-05AA-65A6-9975-F6A494C2C538}"/>
              </a:ext>
            </a:extLst>
          </p:cNvPr>
          <p:cNvSpPr txBox="1"/>
          <p:nvPr/>
        </p:nvSpPr>
        <p:spPr>
          <a:xfrm>
            <a:off x="1006138" y="1428403"/>
            <a:ext cx="6089987" cy="4278094"/>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Son yıllarda, çok fazlı sistemler (üç fazdan fazla) sahip oldukları avantajlar nedeniyle enerji iletimi alanında ilgi çekmiştir. </a:t>
            </a:r>
          </a:p>
          <a:p>
            <a:pPr marL="285750" indent="-285750" algn="jus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Elektrik enerjisi üretimi ve iletimi üzerindeki maliyetler, çevre sorunları ve lisans kısıtlamaları, bu sistemlerin kullanımını daha cazip hale getirmiştir. </a:t>
            </a:r>
          </a:p>
          <a:p>
            <a:pPr marL="285750" indent="-285750" algn="jus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Özellikle ucuz yarı iletken cihazlar ve dijital sinyal işlemcilerin gelişimi, çok fazlı sistem araştırmalarını hızlandırmıştır. </a:t>
            </a:r>
          </a:p>
          <a:p>
            <a:pPr marL="285750" indent="-285750" algn="jus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Bu sistemler, daha verimli ve güvenilir enerji iletimi sağlarken, beş fazlı iletim hatları, sistemin esnekliğini ve verimliliğini artırarak önemli bir çözüm sunar.</a:t>
            </a:r>
          </a:p>
          <a:p>
            <a:pPr marL="285750" indent="-285750" algn="jus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 Çalışmanın amacı, çok fazlı sistemlerin enerji iletiminde alternatif bir çözüm olabileceğini göstermek ve beş fazlı iletim hatlarının bu bağlamda avantajlarını sunmaktır.</a:t>
            </a:r>
          </a:p>
        </p:txBody>
      </p:sp>
      <p:pic>
        <p:nvPicPr>
          <p:cNvPr id="3" name="Resim 2">
            <a:extLst>
              <a:ext uri="{FF2B5EF4-FFF2-40B4-BE49-F238E27FC236}">
                <a16:creationId xmlns:a16="http://schemas.microsoft.com/office/drawing/2014/main" id="{E26594AB-4812-D98A-7338-56137783DC3E}"/>
              </a:ext>
            </a:extLst>
          </p:cNvPr>
          <p:cNvPicPr>
            <a:picLocks noChangeAspect="1"/>
          </p:cNvPicPr>
          <p:nvPr/>
        </p:nvPicPr>
        <p:blipFill>
          <a:blip r:embed="rId3"/>
          <a:stretch>
            <a:fillRect/>
          </a:stretch>
        </p:blipFill>
        <p:spPr>
          <a:xfrm>
            <a:off x="7372381" y="1281696"/>
            <a:ext cx="4445993" cy="3064161"/>
          </a:xfrm>
          <a:prstGeom prst="rect">
            <a:avLst/>
          </a:prstGeom>
        </p:spPr>
      </p:pic>
      <p:sp>
        <p:nvSpPr>
          <p:cNvPr id="4" name="Metin kutusu 3">
            <a:extLst>
              <a:ext uri="{FF2B5EF4-FFF2-40B4-BE49-F238E27FC236}">
                <a16:creationId xmlns:a16="http://schemas.microsoft.com/office/drawing/2014/main" id="{9257C8F8-D0C6-6C86-642B-D488505EB545}"/>
              </a:ext>
            </a:extLst>
          </p:cNvPr>
          <p:cNvSpPr txBox="1"/>
          <p:nvPr/>
        </p:nvSpPr>
        <p:spPr>
          <a:xfrm>
            <a:off x="8366210" y="4522839"/>
            <a:ext cx="3687097" cy="338554"/>
          </a:xfrm>
          <a:prstGeom prst="rect">
            <a:avLst/>
          </a:prstGeom>
          <a:noFill/>
        </p:spPr>
        <p:txBody>
          <a:bodyPr wrap="square" rtlCol="0">
            <a:spAutoFit/>
          </a:bodyPr>
          <a:lstStyle/>
          <a:p>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Önerilen sistemin blok gösterimi</a:t>
            </a:r>
            <a:endParaRPr lang="tr-TR" sz="1600" dirty="0">
              <a:latin typeface="Calibri" panose="020F0502020204030204" pitchFamily="34" charset="0"/>
              <a:ea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28FF486C-3B89-62FA-CC80-58DB7F6DFADB}"/>
              </a:ext>
            </a:extLst>
          </p:cNvPr>
          <p:cNvSpPr txBox="1"/>
          <p:nvPr/>
        </p:nvSpPr>
        <p:spPr>
          <a:xfrm>
            <a:off x="1006138" y="951448"/>
            <a:ext cx="2477729" cy="400110"/>
          </a:xfrm>
          <a:prstGeom prst="rect">
            <a:avLst/>
          </a:prstGeom>
          <a:noFill/>
        </p:spPr>
        <p:txBody>
          <a:bodyPr wrap="square" rtlCol="0">
            <a:spAutoFit/>
          </a:bodyPr>
          <a:lstStyle/>
          <a:p>
            <a:r>
              <a:rPr lang="tr-TR" sz="2000" b="1" dirty="0">
                <a:latin typeface="Calibri" panose="020F0502020204030204" pitchFamily="34" charset="0"/>
                <a:ea typeface="Calibri" panose="020F0502020204030204" pitchFamily="34" charset="0"/>
                <a:cs typeface="Calibri" panose="020F0502020204030204" pitchFamily="34" charset="0"/>
              </a:rPr>
              <a:t>Giriş</a:t>
            </a:r>
          </a:p>
        </p:txBody>
      </p:sp>
    </p:spTree>
    <p:extLst>
      <p:ext uri="{BB962C8B-B14F-4D97-AF65-F5344CB8AC3E}">
        <p14:creationId xmlns:p14="http://schemas.microsoft.com/office/powerpoint/2010/main" val="35140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id="{8177468D-07E5-4387-5B17-EB12564CD652}"/>
              </a:ext>
            </a:extLst>
          </p:cNvPr>
          <p:cNvPicPr>
            <a:picLocks noChangeAspect="1"/>
          </p:cNvPicPr>
          <p:nvPr/>
        </p:nvPicPr>
        <p:blipFill>
          <a:blip r:embed="rId2"/>
          <a:stretch>
            <a:fillRect/>
          </a:stretch>
        </p:blipFill>
        <p:spPr>
          <a:xfrm>
            <a:off x="0" y="1"/>
            <a:ext cx="12192000" cy="6857999"/>
          </a:xfrm>
          <a:prstGeom prst="rect">
            <a:avLst/>
          </a:prstGeom>
        </p:spPr>
      </p:pic>
      <p:sp>
        <p:nvSpPr>
          <p:cNvPr id="2" name="Metin kutusu 1">
            <a:extLst>
              <a:ext uri="{FF2B5EF4-FFF2-40B4-BE49-F238E27FC236}">
                <a16:creationId xmlns:a16="http://schemas.microsoft.com/office/drawing/2014/main" id="{F6A1A87D-C080-98BE-A02B-00BE5A0ED312}"/>
              </a:ext>
            </a:extLst>
          </p:cNvPr>
          <p:cNvSpPr txBox="1"/>
          <p:nvPr/>
        </p:nvSpPr>
        <p:spPr>
          <a:xfrm>
            <a:off x="838200" y="1825625"/>
            <a:ext cx="10515600" cy="4351338"/>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1600" dirty="0" err="1">
                <a:latin typeface="Calibri" panose="020F0502020204030204" pitchFamily="34" charset="0"/>
                <a:ea typeface="Calibri" panose="020F0502020204030204" pitchFamily="34" charset="0"/>
                <a:cs typeface="Calibri" panose="020F0502020204030204" pitchFamily="34" charset="0"/>
              </a:rPr>
              <a:t>Üç</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iletim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hatları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artan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enerji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talebi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karşısında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sınırlı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iletim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kapasitesi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sunmaktadır</a:t>
            </a:r>
            <a:r>
              <a:rPr lang="en-US" sz="1600" dirty="0">
                <a:latin typeface="Calibri" panose="020F0502020204030204" pitchFamily="34" charset="0"/>
                <a:ea typeface="Calibri" panose="020F0502020204030204" pitchFamily="34" charset="0"/>
                <a:cs typeface="Calibri" panose="020F0502020204030204" pitchFamily="34" charset="0"/>
              </a:rPr>
              <a:t>. Bu </a:t>
            </a:r>
            <a:r>
              <a:rPr lang="en-US" sz="1600" dirty="0" err="1">
                <a:latin typeface="Calibri" panose="020F0502020204030204" pitchFamily="34" charset="0"/>
                <a:ea typeface="Calibri" panose="020F0502020204030204" pitchFamily="34" charset="0"/>
                <a:cs typeface="Calibri" panose="020F0502020204030204" pitchFamily="34" charset="0"/>
              </a:rPr>
              <a:t>sınırlamaların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aşılması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için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çok</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üç</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fazdan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sistemler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araştırılmaya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başlanmıştır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Beş</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iletim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hatları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üç</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sistemlere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göre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daha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verimli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esnek</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ekonomik</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çözümler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sunar</a:t>
            </a:r>
            <a:r>
              <a:rPr lang="en-US" sz="1600" dirty="0">
                <a:latin typeface="Calibri" panose="020F0502020204030204" pitchFamily="34" charset="0"/>
                <a:ea typeface="Calibri" panose="020F0502020204030204" pitchFamily="34" charset="0"/>
                <a:cs typeface="Calibri" panose="020F0502020204030204" pitchFamily="34" charset="0"/>
              </a:rPr>
              <a:t>. </a:t>
            </a:r>
            <a:endParaRPr lang="tr-TR" sz="1600" dirty="0">
              <a:latin typeface="Calibri" panose="020F0502020204030204" pitchFamily="34" charset="0"/>
              <a:ea typeface="Calibri" panose="020F0502020204030204" pitchFamily="34" charset="0"/>
              <a:cs typeface="Calibri" panose="020F0502020204030204" pitchFamily="34" charset="0"/>
            </a:endParaRPr>
          </a:p>
          <a:p>
            <a:pPr indent="-228600" algn="just">
              <a:lnSpc>
                <a:spcPct val="90000"/>
              </a:lnSpc>
              <a:spcAft>
                <a:spcPts val="600"/>
              </a:spcAf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indent="-228600" algn="just">
              <a:lnSpc>
                <a:spcPct val="90000"/>
              </a:lnSpc>
              <a:spcAft>
                <a:spcPts val="600"/>
              </a:spcAft>
              <a:buFont typeface="Arial" panose="020B0604020202020204" pitchFamily="34" charset="0"/>
              <a:buChar char="•"/>
            </a:pPr>
            <a:r>
              <a:rPr lang="en-US" sz="1600" dirty="0" err="1">
                <a:latin typeface="Calibri" panose="020F0502020204030204" pitchFamily="34" charset="0"/>
                <a:ea typeface="Calibri" panose="020F0502020204030204" pitchFamily="34" charset="0"/>
                <a:cs typeface="Calibri" panose="020F0502020204030204" pitchFamily="34" charset="0"/>
              </a:rPr>
              <a:t>Özellikle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iletim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hattının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daha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az</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yer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kaplaması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çevresel</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etkilerin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azaltılması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önemli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avantajlar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arasındadır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Beş</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sistemler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mevcut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üç</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sistemlerin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dönüştürülmesiyle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elde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edilebilir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iletim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verimliliğini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artırmada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etkili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bir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çözüm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olarak</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değerlendirilmektedir</a:t>
            </a:r>
            <a:r>
              <a:rPr lang="en-US" sz="1600" dirty="0">
                <a:latin typeface="Calibri" panose="020F0502020204030204" pitchFamily="34" charset="0"/>
                <a:ea typeface="Calibri" panose="020F0502020204030204" pitchFamily="34" charset="0"/>
                <a:cs typeface="Calibri" panose="020F0502020204030204" pitchFamily="34" charset="0"/>
              </a:rPr>
              <a:t>.</a:t>
            </a:r>
            <a:endParaRPr lang="tr-TR" sz="1600" dirty="0">
              <a:latin typeface="Calibri" panose="020F0502020204030204" pitchFamily="34" charset="0"/>
              <a:ea typeface="Calibri" panose="020F0502020204030204" pitchFamily="34" charset="0"/>
              <a:cs typeface="Calibri" panose="020F0502020204030204" pitchFamily="34" charset="0"/>
            </a:endParaRPr>
          </a:p>
          <a:p>
            <a:pPr indent="-228600" algn="just">
              <a:lnSpc>
                <a:spcPct val="90000"/>
              </a:lnSpc>
              <a:spcAft>
                <a:spcPts val="600"/>
              </a:spcAft>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pPr indent="-228600" algn="just">
              <a:lnSpc>
                <a:spcPct val="90000"/>
              </a:lnSpc>
              <a:spcAft>
                <a:spcPts val="600"/>
              </a:spcAft>
              <a:buFont typeface="Arial" panose="020B0604020202020204" pitchFamily="34" charset="0"/>
              <a:buChar char="•"/>
            </a:pPr>
            <a:r>
              <a:rPr lang="en-US" sz="1600" dirty="0" err="1">
                <a:latin typeface="Calibri" panose="020F0502020204030204" pitchFamily="34" charset="0"/>
                <a:ea typeface="Calibri" panose="020F0502020204030204" pitchFamily="34" charset="0"/>
                <a:cs typeface="Calibri" panose="020F0502020204030204" pitchFamily="34" charset="0"/>
              </a:rPr>
              <a:t>Güç</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talebinin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artışıyla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birlikte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çok</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iletim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sistemleri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güç</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iletim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kapasitesini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artırarak</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talebi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karşılamada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uygun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bir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alternatif</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olarak</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değerlendirilmektedir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Araştırmalar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genellikle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altı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a:t>
            </a:r>
            <a:r>
              <a:rPr lang="en-US" sz="1600" dirty="0">
                <a:latin typeface="Calibri" panose="020F0502020204030204" pitchFamily="34" charset="0"/>
                <a:ea typeface="Calibri" panose="020F0502020204030204" pitchFamily="34" charset="0"/>
                <a:cs typeface="Calibri" panose="020F0502020204030204" pitchFamily="34" charset="0"/>
              </a:rPr>
              <a:t> on </a:t>
            </a:r>
            <a:r>
              <a:rPr lang="en-US" sz="1600" dirty="0" err="1">
                <a:latin typeface="Calibri" panose="020F0502020204030204" pitchFamily="34" charset="0"/>
                <a:ea typeface="Calibri" panose="020F0502020204030204" pitchFamily="34" charset="0"/>
                <a:cs typeface="Calibri" panose="020F0502020204030204" pitchFamily="34" charset="0"/>
              </a:rPr>
              <a:t>iki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sistemler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üzerinde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yoğunlaşmıştır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Ancak</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bu</a:t>
            </a:r>
            <a:r>
              <a:rPr lang="en-US" sz="1600" dirty="0">
                <a:latin typeface="Calibri" panose="020F0502020204030204" pitchFamily="34" charset="0"/>
                <a:ea typeface="Calibri" panose="020F0502020204030204" pitchFamily="34" charset="0"/>
                <a:cs typeface="Calibri" panose="020F0502020204030204" pitchFamily="34" charset="0"/>
              </a:rPr>
              <a:t> </a:t>
            </a:r>
            <a:r>
              <a:rPr lang="tr-TR" sz="1600" dirty="0">
                <a:latin typeface="Calibri" panose="020F0502020204030204" pitchFamily="34" charset="0"/>
                <a:ea typeface="Calibri" panose="020F0502020204030204" pitchFamily="34" charset="0"/>
                <a:cs typeface="Calibri" panose="020F0502020204030204" pitchFamily="34" charset="0"/>
              </a:rPr>
              <a:t>sunumda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Beş</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iletim</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sisteminin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avantajları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alınmakta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bu</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sonuçları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üç</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karşılaştırılmaktadır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Beş</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Fazlı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sistemin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iletken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ağırlığı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sarkması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iletkenler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arası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mesafe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endüktans</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kapasitans</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hesaplamaları</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incelenmektedir</a:t>
            </a:r>
            <a:r>
              <a:rPr lang="tr-TR" sz="1600" dirty="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DFF2C2C2-8D91-AA59-4FC5-E53548A3ED46}"/>
              </a:ext>
            </a:extLst>
          </p:cNvPr>
          <p:cNvSpPr txBox="1"/>
          <p:nvPr/>
        </p:nvSpPr>
        <p:spPr>
          <a:xfrm>
            <a:off x="838200" y="728147"/>
            <a:ext cx="6162674" cy="523220"/>
          </a:xfrm>
          <a:prstGeom prst="rect">
            <a:avLst/>
          </a:prstGeom>
          <a:noFill/>
        </p:spPr>
        <p:txBody>
          <a:bodyPr wrap="square">
            <a:spAutoFit/>
          </a:bodyPr>
          <a:lstStyle/>
          <a:p>
            <a:r>
              <a:rPr lang="tr-TR" sz="2800" b="1" dirty="0"/>
              <a:t>Problem Tanımı</a:t>
            </a:r>
          </a:p>
        </p:txBody>
      </p:sp>
    </p:spTree>
    <p:extLst>
      <p:ext uri="{BB962C8B-B14F-4D97-AF65-F5344CB8AC3E}">
        <p14:creationId xmlns:p14="http://schemas.microsoft.com/office/powerpoint/2010/main" val="24362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Metin kutusu 1">
            <a:extLst>
              <a:ext uri="{FF2B5EF4-FFF2-40B4-BE49-F238E27FC236}">
                <a16:creationId xmlns:a16="http://schemas.microsoft.com/office/drawing/2014/main" id="{2AABB1F9-F49A-DC01-AB3A-09F70F130058}"/>
              </a:ext>
            </a:extLst>
          </p:cNvPr>
          <p:cNvSpPr txBox="1"/>
          <p:nvPr/>
        </p:nvSpPr>
        <p:spPr>
          <a:xfrm>
            <a:off x="471949" y="250300"/>
            <a:ext cx="5820697" cy="369332"/>
          </a:xfrm>
          <a:prstGeom prst="rect">
            <a:avLst/>
          </a:prstGeom>
          <a:noFill/>
        </p:spPr>
        <p:txBody>
          <a:bodyPr wrap="square" rtlCol="0">
            <a:spAutoFit/>
          </a:bodyPr>
          <a:lstStyle/>
          <a:p>
            <a:r>
              <a:rPr lang="tr-TR" b="1" dirty="0">
                <a:latin typeface="Calibri" panose="020F0502020204030204" pitchFamily="34" charset="0"/>
                <a:ea typeface="Calibri" panose="020F0502020204030204" pitchFamily="34" charset="0"/>
                <a:cs typeface="Calibri" panose="020F0502020204030204" pitchFamily="34" charset="0"/>
              </a:rPr>
              <a:t>Üç Fazlı Besleme Gerilimi, Akım ve Güç ilişkileri </a:t>
            </a:r>
          </a:p>
        </p:txBody>
      </p:sp>
      <p:pic>
        <p:nvPicPr>
          <p:cNvPr id="3" name="Resim 2">
            <a:extLst>
              <a:ext uri="{FF2B5EF4-FFF2-40B4-BE49-F238E27FC236}">
                <a16:creationId xmlns:a16="http://schemas.microsoft.com/office/drawing/2014/main" id="{3D771602-5D9E-489C-7436-429FD8B194BA}"/>
              </a:ext>
            </a:extLst>
          </p:cNvPr>
          <p:cNvPicPr>
            <a:picLocks noChangeAspect="1"/>
          </p:cNvPicPr>
          <p:nvPr/>
        </p:nvPicPr>
        <p:blipFill>
          <a:blip r:embed="rId3"/>
          <a:stretch>
            <a:fillRect/>
          </a:stretch>
        </p:blipFill>
        <p:spPr>
          <a:xfrm>
            <a:off x="979896" y="789400"/>
            <a:ext cx="2803557" cy="2161256"/>
          </a:xfrm>
          <a:prstGeom prst="rect">
            <a:avLst/>
          </a:prstGeom>
        </p:spPr>
      </p:pic>
      <p:sp>
        <p:nvSpPr>
          <p:cNvPr id="4" name="Metin kutusu 3">
            <a:extLst>
              <a:ext uri="{FF2B5EF4-FFF2-40B4-BE49-F238E27FC236}">
                <a16:creationId xmlns:a16="http://schemas.microsoft.com/office/drawing/2014/main" id="{754F60CD-2D6A-81CC-DB4F-1D8BA1BDC28C}"/>
              </a:ext>
            </a:extLst>
          </p:cNvPr>
          <p:cNvSpPr txBox="1"/>
          <p:nvPr/>
        </p:nvSpPr>
        <p:spPr>
          <a:xfrm>
            <a:off x="471949" y="3120425"/>
            <a:ext cx="4080386" cy="349583"/>
          </a:xfrm>
          <a:prstGeom prst="rect">
            <a:avLst/>
          </a:prstGeom>
          <a:noFill/>
        </p:spPr>
        <p:txBody>
          <a:bodyPr wrap="square" rtlCol="0">
            <a:spAutoFit/>
          </a:bodyPr>
          <a:lstStyle/>
          <a:p>
            <a:pPr marL="6350" indent="-6350" algn="ctr">
              <a:lnSpc>
                <a:spcPct val="110000"/>
              </a:lnSpc>
              <a:spcAft>
                <a:spcPts val="25"/>
              </a:spcAft>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Şekil a. Yıldız bağlantı (Üç Fazlı dört telli sistem)</a:t>
            </a:r>
          </a:p>
        </p:txBody>
      </p:sp>
      <p:pic>
        <p:nvPicPr>
          <p:cNvPr id="6" name="Resim 5">
            <a:extLst>
              <a:ext uri="{FF2B5EF4-FFF2-40B4-BE49-F238E27FC236}">
                <a16:creationId xmlns:a16="http://schemas.microsoft.com/office/drawing/2014/main" id="{6D53CA85-B1C3-56D4-8BCE-76D53AA054A5}"/>
              </a:ext>
            </a:extLst>
          </p:cNvPr>
          <p:cNvPicPr>
            <a:picLocks noChangeAspect="1"/>
          </p:cNvPicPr>
          <p:nvPr/>
        </p:nvPicPr>
        <p:blipFill>
          <a:blip r:embed="rId4"/>
          <a:stretch>
            <a:fillRect/>
          </a:stretch>
        </p:blipFill>
        <p:spPr>
          <a:xfrm>
            <a:off x="4755404" y="776330"/>
            <a:ext cx="3074484" cy="2139778"/>
          </a:xfrm>
          <a:prstGeom prst="rect">
            <a:avLst/>
          </a:prstGeom>
        </p:spPr>
      </p:pic>
      <p:pic>
        <p:nvPicPr>
          <p:cNvPr id="7" name="Resim 6" descr="taslak, çizim, diyagram, çizgi içeren bir resim&#10;&#10;Açıklama otomatik olarak oluşturuldu">
            <a:extLst>
              <a:ext uri="{FF2B5EF4-FFF2-40B4-BE49-F238E27FC236}">
                <a16:creationId xmlns:a16="http://schemas.microsoft.com/office/drawing/2014/main" id="{56D7DBE7-07FB-A4FE-7D0E-1C22629BA9FD}"/>
              </a:ext>
            </a:extLst>
          </p:cNvPr>
          <p:cNvPicPr>
            <a:picLocks noChangeAspect="1"/>
          </p:cNvPicPr>
          <p:nvPr/>
        </p:nvPicPr>
        <p:blipFill rotWithShape="1">
          <a:blip r:embed="rId5"/>
          <a:srcRect t="3775"/>
          <a:stretch/>
        </p:blipFill>
        <p:spPr bwMode="auto">
          <a:xfrm>
            <a:off x="8819073" y="776330"/>
            <a:ext cx="2571586" cy="2163876"/>
          </a:xfrm>
          <a:prstGeom prst="rect">
            <a:avLst/>
          </a:prstGeom>
          <a:ln>
            <a:noFill/>
          </a:ln>
          <a:extLst>
            <a:ext uri="{53640926-AAD7-44D8-BBD7-CCE9431645EC}">
              <a14:shadowObscured xmlns:a14="http://schemas.microsoft.com/office/drawing/2010/main"/>
            </a:ext>
          </a:extLst>
        </p:spPr>
      </p:pic>
      <p:sp>
        <p:nvSpPr>
          <p:cNvPr id="8" name="Metin kutusu 7">
            <a:extLst>
              <a:ext uri="{FF2B5EF4-FFF2-40B4-BE49-F238E27FC236}">
                <a16:creationId xmlns:a16="http://schemas.microsoft.com/office/drawing/2014/main" id="{D35415E1-2882-ECAA-766E-31435662ED36}"/>
              </a:ext>
            </a:extLst>
          </p:cNvPr>
          <p:cNvSpPr txBox="1"/>
          <p:nvPr/>
        </p:nvSpPr>
        <p:spPr>
          <a:xfrm>
            <a:off x="5235677" y="3077371"/>
            <a:ext cx="2467897" cy="584775"/>
          </a:xfrm>
          <a:prstGeom prst="rect">
            <a:avLst/>
          </a:prstGeom>
          <a:noFill/>
        </p:spPr>
        <p:txBody>
          <a:bodyPr wrap="square" rtlCol="0">
            <a:spAutoFit/>
          </a:bodyPr>
          <a:lstStyle/>
          <a:p>
            <a:pPr algn="ct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Şekil b. Üç fazlı gerilimlerin </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fazör</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gösterimi </a:t>
            </a:r>
            <a:endParaRPr lang="tr-TR" sz="1600" dirty="0">
              <a:latin typeface="Calibri" panose="020F0502020204030204" pitchFamily="34" charset="0"/>
              <a:ea typeface="Calibri" panose="020F0502020204030204" pitchFamily="34" charset="0"/>
              <a:cs typeface="Calibri" panose="020F0502020204030204" pitchFamily="34" charset="0"/>
            </a:endParaRPr>
          </a:p>
        </p:txBody>
      </p:sp>
      <p:sp>
        <p:nvSpPr>
          <p:cNvPr id="9" name="Metin kutusu 8">
            <a:extLst>
              <a:ext uri="{FF2B5EF4-FFF2-40B4-BE49-F238E27FC236}">
                <a16:creationId xmlns:a16="http://schemas.microsoft.com/office/drawing/2014/main" id="{D363AA33-049B-CC88-B714-4F982173DCDC}"/>
              </a:ext>
            </a:extLst>
          </p:cNvPr>
          <p:cNvSpPr txBox="1"/>
          <p:nvPr/>
        </p:nvSpPr>
        <p:spPr>
          <a:xfrm>
            <a:off x="8701085" y="3002828"/>
            <a:ext cx="3156617" cy="584775"/>
          </a:xfrm>
          <a:prstGeom prst="rect">
            <a:avLst/>
          </a:prstGeom>
          <a:noFill/>
        </p:spPr>
        <p:txBody>
          <a:bodyPr wrap="square" rtlCol="0">
            <a:spAutoFit/>
          </a:bodyPr>
          <a:lstStyle/>
          <a:p>
            <a:pPr algn="ct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Şekil c. Faz gerilimleri ve akımlar arasındaki faz ilişkisi</a:t>
            </a:r>
            <a:endParaRPr lang="tr-TR" sz="1600" dirty="0">
              <a:latin typeface="Calibri" panose="020F0502020204030204" pitchFamily="34" charset="0"/>
              <a:ea typeface="Calibri" panose="020F0502020204030204" pitchFamily="34" charset="0"/>
              <a:cs typeface="Calibri" panose="020F0502020204030204" pitchFamily="34" charset="0"/>
            </a:endParaRPr>
          </a:p>
        </p:txBody>
      </p:sp>
      <p:sp>
        <p:nvSpPr>
          <p:cNvPr id="10" name="Metin kutusu 9">
            <a:extLst>
              <a:ext uri="{FF2B5EF4-FFF2-40B4-BE49-F238E27FC236}">
                <a16:creationId xmlns:a16="http://schemas.microsoft.com/office/drawing/2014/main" id="{3C2CB035-3990-27A4-2D8A-0A3034E302F4}"/>
              </a:ext>
            </a:extLst>
          </p:cNvPr>
          <p:cNvSpPr txBox="1"/>
          <p:nvPr/>
        </p:nvSpPr>
        <p:spPr>
          <a:xfrm>
            <a:off x="283434" y="3941893"/>
            <a:ext cx="6833419" cy="2554545"/>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A faz nötr gerilim (VAN) referans olarak alınmıştır ve faz sırası A, B, C, böylece diğer hattan nötre gerilimler veya faz gerilimleri gösterildiği gibi uzanır.</a:t>
            </a:r>
          </a:p>
          <a:p>
            <a:pPr marL="285750" indent="-285750" algn="jus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Eğer VAN= VBN =VCN ise gerilim sistemi dengelidir. VL herhangi bir hat çifti arasındaki gerilim (hat gerilimi) olsun </a:t>
            </a:r>
            <a:r>
              <a:rPr lang="tr-TR" sz="1600" dirty="0" err="1">
                <a:latin typeface="Calibri" panose="020F0502020204030204" pitchFamily="34" charset="0"/>
                <a:ea typeface="Calibri" panose="020F0502020204030204" pitchFamily="34" charset="0"/>
                <a:cs typeface="Calibri" panose="020F0502020204030204" pitchFamily="34" charset="0"/>
              </a:rPr>
              <a:t>veVP</a:t>
            </a:r>
            <a:r>
              <a:rPr lang="tr-TR" sz="1600" dirty="0">
                <a:latin typeface="Calibri" panose="020F0502020204030204" pitchFamily="34" charset="0"/>
                <a:ea typeface="Calibri" panose="020F0502020204030204" pitchFamily="34" charset="0"/>
                <a:cs typeface="Calibri" panose="020F0502020204030204" pitchFamily="34" charset="0"/>
              </a:rPr>
              <a:t> = VAN= VBN =VCN (faz voltajı) O zaman VL = √3 VP ve IL = IP olur.</a:t>
            </a:r>
          </a:p>
          <a:p>
            <a:pPr marL="285750" indent="-285750" algn="jus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Burada IL herhangi bir hattaki akımdır ve IP herhangi bir yük veya fazdaki akımdır. Faz başına güç P = </a:t>
            </a:r>
            <a:r>
              <a:rPr lang="tr-TR" sz="1600" dirty="0" err="1">
                <a:latin typeface="Calibri" panose="020F0502020204030204" pitchFamily="34" charset="0"/>
                <a:ea typeface="Calibri" panose="020F0502020204030204" pitchFamily="34" charset="0"/>
                <a:cs typeface="Calibri" panose="020F0502020204030204" pitchFamily="34" charset="0"/>
              </a:rPr>
              <a:t>VPIPcosØ</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dir</a:t>
            </a:r>
            <a:r>
              <a:rPr lang="tr-TR" sz="1600" dirty="0">
                <a:latin typeface="Calibri" panose="020F0502020204030204" pitchFamily="34" charset="0"/>
                <a:ea typeface="Calibri" panose="020F0502020204030204" pitchFamily="34" charset="0"/>
                <a:cs typeface="Calibri" panose="020F0502020204030204" pitchFamily="34" charset="0"/>
              </a:rPr>
              <a:t> ve toplam güç, her fazdaki güç miktarının toplamıdır. </a:t>
            </a:r>
          </a:p>
        </p:txBody>
      </p:sp>
      <p:sp>
        <p:nvSpPr>
          <p:cNvPr id="11" name="Metin kutusu 10">
            <a:extLst>
              <a:ext uri="{FF2B5EF4-FFF2-40B4-BE49-F238E27FC236}">
                <a16:creationId xmlns:a16="http://schemas.microsoft.com/office/drawing/2014/main" id="{B8E8EEA0-FF04-05F2-0979-630CBCD1C4BF}"/>
              </a:ext>
            </a:extLst>
          </p:cNvPr>
          <p:cNvSpPr txBox="1"/>
          <p:nvPr/>
        </p:nvSpPr>
        <p:spPr>
          <a:xfrm>
            <a:off x="7398763" y="3941893"/>
            <a:ext cx="4596593" cy="1077218"/>
          </a:xfrm>
          <a:prstGeom prst="rect">
            <a:avLst/>
          </a:prstGeom>
          <a:noFill/>
        </p:spPr>
        <p:txBody>
          <a:bodyPr wrap="square" rtlCol="0">
            <a:spAutoFit/>
          </a:bodyPr>
          <a:lstStyle/>
          <a:p>
            <a:pPr marL="285750" indent="-285750">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Akımlar eşit ve faz açıları Şekil a ‘</a:t>
            </a:r>
            <a:r>
              <a:rPr lang="tr-TR" sz="1600" dirty="0" err="1">
                <a:latin typeface="Calibri" panose="020F0502020204030204" pitchFamily="34" charset="0"/>
                <a:ea typeface="Calibri" panose="020F0502020204030204" pitchFamily="34" charset="0"/>
                <a:cs typeface="Calibri" panose="020F0502020204030204" pitchFamily="34" charset="0"/>
              </a:rPr>
              <a:t>daki</a:t>
            </a:r>
            <a:r>
              <a:rPr lang="tr-TR" sz="1600" dirty="0">
                <a:latin typeface="Calibri" panose="020F0502020204030204" pitchFamily="34" charset="0"/>
                <a:ea typeface="Calibri" panose="020F0502020204030204" pitchFamily="34" charset="0"/>
                <a:cs typeface="Calibri" panose="020F0502020204030204" pitchFamily="34" charset="0"/>
              </a:rPr>
              <a:t> ile aynı ise sistem üzerindeki yük dengelidir, nötrdeki akım sıfırdır ve toplam güç P = 3VPhIPhcosØ olur.   </a:t>
            </a:r>
          </a:p>
          <a:p>
            <a:pPr marL="285750" indent="-285750">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P =√3 VL IL </a:t>
            </a:r>
            <a:r>
              <a:rPr lang="tr-TR" sz="1600" dirty="0" err="1">
                <a:latin typeface="Calibri" panose="020F0502020204030204" pitchFamily="34" charset="0"/>
                <a:ea typeface="Calibri" panose="020F0502020204030204" pitchFamily="34" charset="0"/>
                <a:cs typeface="Calibri" panose="020F0502020204030204" pitchFamily="34" charset="0"/>
              </a:rPr>
              <a:t>cosØ</a:t>
            </a:r>
            <a:r>
              <a:rPr lang="tr-TR" sz="1600" dirty="0">
                <a:latin typeface="Calibri" panose="020F0502020204030204" pitchFamily="34" charset="0"/>
                <a:ea typeface="Calibri" panose="020F0502020204030204" pitchFamily="34" charset="0"/>
                <a:cs typeface="Calibri" panose="020F0502020204030204" pitchFamily="34" charset="0"/>
              </a:rPr>
              <a:t> veya P = 1.73 VL IL </a:t>
            </a:r>
            <a:r>
              <a:rPr lang="tr-TR" sz="1600" dirty="0" err="1">
                <a:latin typeface="Calibri" panose="020F0502020204030204" pitchFamily="34" charset="0"/>
                <a:ea typeface="Calibri" panose="020F0502020204030204" pitchFamily="34" charset="0"/>
                <a:cs typeface="Calibri" panose="020F0502020204030204" pitchFamily="34" charset="0"/>
              </a:rPr>
              <a:t>cosØ</a:t>
            </a:r>
            <a:r>
              <a:rPr lang="tr-TR" sz="16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364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Metin kutusu 1">
            <a:extLst>
              <a:ext uri="{FF2B5EF4-FFF2-40B4-BE49-F238E27FC236}">
                <a16:creationId xmlns:a16="http://schemas.microsoft.com/office/drawing/2014/main" id="{AB9D3444-B8A6-0425-520B-DBFCC1794A09}"/>
              </a:ext>
            </a:extLst>
          </p:cNvPr>
          <p:cNvSpPr txBox="1"/>
          <p:nvPr/>
        </p:nvSpPr>
        <p:spPr>
          <a:xfrm>
            <a:off x="-246189" y="804768"/>
            <a:ext cx="5614219" cy="400110"/>
          </a:xfrm>
          <a:prstGeom prst="rect">
            <a:avLst/>
          </a:prstGeom>
          <a:noFill/>
        </p:spPr>
        <p:txBody>
          <a:bodyPr wrap="square" rtlCol="0">
            <a:spAutoFit/>
          </a:bodyPr>
          <a:lstStyle/>
          <a:p>
            <a:r>
              <a:rPr lang="tr-TR" sz="2000" b="1" dirty="0">
                <a:latin typeface="Calibri" panose="020F0502020204030204" pitchFamily="34" charset="0"/>
                <a:ea typeface="Calibri" panose="020F0502020204030204" pitchFamily="34" charset="0"/>
                <a:cs typeface="Calibri" panose="020F0502020204030204" pitchFamily="34" charset="0"/>
              </a:rPr>
              <a:t>	Beş Fazlı Gerilim, Akım ve Güç ilişkileri</a:t>
            </a:r>
          </a:p>
        </p:txBody>
      </p:sp>
      <p:pic>
        <p:nvPicPr>
          <p:cNvPr id="3" name="Resim 2">
            <a:extLst>
              <a:ext uri="{FF2B5EF4-FFF2-40B4-BE49-F238E27FC236}">
                <a16:creationId xmlns:a16="http://schemas.microsoft.com/office/drawing/2014/main" id="{CEE2A0F6-9C82-2292-F0B8-15044EAE299A}"/>
              </a:ext>
            </a:extLst>
          </p:cNvPr>
          <p:cNvPicPr>
            <a:picLocks noChangeAspect="1"/>
          </p:cNvPicPr>
          <p:nvPr/>
        </p:nvPicPr>
        <p:blipFill>
          <a:blip r:embed="rId3"/>
          <a:stretch>
            <a:fillRect/>
          </a:stretch>
        </p:blipFill>
        <p:spPr>
          <a:xfrm>
            <a:off x="363793" y="2106441"/>
            <a:ext cx="2821858" cy="2164493"/>
          </a:xfrm>
          <a:prstGeom prst="rect">
            <a:avLst/>
          </a:prstGeom>
        </p:spPr>
      </p:pic>
      <p:pic>
        <p:nvPicPr>
          <p:cNvPr id="4" name="Resim 3">
            <a:extLst>
              <a:ext uri="{FF2B5EF4-FFF2-40B4-BE49-F238E27FC236}">
                <a16:creationId xmlns:a16="http://schemas.microsoft.com/office/drawing/2014/main" id="{FAA04DB9-183B-4F2B-3274-E058071D9C15}"/>
              </a:ext>
            </a:extLst>
          </p:cNvPr>
          <p:cNvPicPr>
            <a:picLocks noChangeAspect="1"/>
          </p:cNvPicPr>
          <p:nvPr/>
        </p:nvPicPr>
        <p:blipFill>
          <a:blip r:embed="rId4"/>
          <a:stretch>
            <a:fillRect/>
          </a:stretch>
        </p:blipFill>
        <p:spPr>
          <a:xfrm>
            <a:off x="3646822" y="2057402"/>
            <a:ext cx="2821858" cy="2262570"/>
          </a:xfrm>
          <a:prstGeom prst="rect">
            <a:avLst/>
          </a:prstGeom>
        </p:spPr>
      </p:pic>
      <p:sp>
        <p:nvSpPr>
          <p:cNvPr id="6" name="Metin kutusu 5">
            <a:extLst>
              <a:ext uri="{FF2B5EF4-FFF2-40B4-BE49-F238E27FC236}">
                <a16:creationId xmlns:a16="http://schemas.microsoft.com/office/drawing/2014/main" id="{68C356FF-00AF-17A9-E17E-6F019EFC6287}"/>
              </a:ext>
            </a:extLst>
          </p:cNvPr>
          <p:cNvSpPr txBox="1"/>
          <p:nvPr/>
        </p:nvSpPr>
        <p:spPr>
          <a:xfrm>
            <a:off x="727586" y="4587721"/>
            <a:ext cx="2458065" cy="584775"/>
          </a:xfrm>
          <a:prstGeom prst="rect">
            <a:avLst/>
          </a:prstGeom>
          <a:noFill/>
        </p:spPr>
        <p:txBody>
          <a:bodyPr wrap="square" rtlCol="0">
            <a:spAutoFit/>
          </a:bodyPr>
          <a:lstStyle/>
          <a:p>
            <a:pPr algn="ctr"/>
            <a:r>
              <a:rPr lang="tr-TR" sz="1600" dirty="0">
                <a:latin typeface="Calibri" panose="020F0502020204030204" pitchFamily="34" charset="0"/>
                <a:ea typeface="Calibri" panose="020F0502020204030204" pitchFamily="34" charset="0"/>
                <a:cs typeface="Calibri" panose="020F0502020204030204" pitchFamily="34" charset="0"/>
              </a:rPr>
              <a:t>Beş Fazlı beslemenin </a:t>
            </a:r>
            <a:r>
              <a:rPr lang="tr-TR" sz="1600" dirty="0" err="1">
                <a:latin typeface="Calibri" panose="020F0502020204030204" pitchFamily="34" charset="0"/>
                <a:ea typeface="Calibri" panose="020F0502020204030204" pitchFamily="34" charset="0"/>
                <a:cs typeface="Calibri" panose="020F0502020204030204" pitchFamily="34" charset="0"/>
              </a:rPr>
              <a:t>fazör</a:t>
            </a:r>
            <a:r>
              <a:rPr lang="tr-TR" sz="1600" dirty="0">
                <a:latin typeface="Calibri" panose="020F0502020204030204" pitchFamily="34" charset="0"/>
                <a:ea typeface="Calibri" panose="020F0502020204030204" pitchFamily="34" charset="0"/>
                <a:cs typeface="Calibri" panose="020F0502020204030204" pitchFamily="34" charset="0"/>
              </a:rPr>
              <a:t> diyagramı</a:t>
            </a:r>
          </a:p>
        </p:txBody>
      </p:sp>
      <p:sp>
        <p:nvSpPr>
          <p:cNvPr id="7" name="Metin kutusu 6">
            <a:extLst>
              <a:ext uri="{FF2B5EF4-FFF2-40B4-BE49-F238E27FC236}">
                <a16:creationId xmlns:a16="http://schemas.microsoft.com/office/drawing/2014/main" id="{81AB8ADB-0291-2598-A6B1-9913E467A38C}"/>
              </a:ext>
            </a:extLst>
          </p:cNvPr>
          <p:cNvSpPr txBox="1"/>
          <p:nvPr/>
        </p:nvSpPr>
        <p:spPr>
          <a:xfrm>
            <a:off x="3991514" y="4587721"/>
            <a:ext cx="2576051" cy="584775"/>
          </a:xfrm>
          <a:prstGeom prst="rect">
            <a:avLst/>
          </a:prstGeom>
          <a:noFill/>
        </p:spPr>
        <p:txBody>
          <a:bodyPr wrap="square" rtlCol="0">
            <a:spAutoFit/>
          </a:bodyPr>
          <a:lstStyle/>
          <a:p>
            <a:pPr algn="ctr"/>
            <a:r>
              <a:rPr lang="tr-TR" sz="1600" dirty="0">
                <a:latin typeface="Calibri" panose="020F0502020204030204" pitchFamily="34" charset="0"/>
                <a:ea typeface="Calibri" panose="020F0502020204030204" pitchFamily="34" charset="0"/>
                <a:cs typeface="Calibri" panose="020F0502020204030204" pitchFamily="34" charset="0"/>
              </a:rPr>
              <a:t>Gerilim ve akım arasındaki faz ilişkisi. </a:t>
            </a:r>
          </a:p>
        </p:txBody>
      </p:sp>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5492BF00-4DE7-3F1B-4B7A-BB618C87F3A7}"/>
                  </a:ext>
                </a:extLst>
              </p:cNvPr>
              <p:cNvSpPr txBox="1"/>
              <p:nvPr/>
            </p:nvSpPr>
            <p:spPr>
              <a:xfrm>
                <a:off x="6468680" y="1197506"/>
                <a:ext cx="5567148" cy="4953920"/>
              </a:xfrm>
              <a:prstGeom prst="rect">
                <a:avLst/>
              </a:prstGeom>
              <a:noFill/>
            </p:spPr>
            <p:txBody>
              <a:bodyPr wrap="square" rtlCol="0">
                <a:spAutoFit/>
              </a:bodyPr>
              <a:lstStyle/>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Eğer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bunlar eşit aralıklarla yerleştirilmişse (yani her fazda 72º), voltaj sistemi dengelidir.</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𝐴𝑁</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𝐴𝑁</m:t>
                        </m:r>
                      </m:sub>
                    </m:sSub>
                    <m:r>
                      <a:rPr lang="tr-TR" sz="1600" i="1" kern="100">
                        <a:solidFill>
                          <a:srgbClr val="000000"/>
                        </a:solidFill>
                        <a:effectLst/>
                        <a:latin typeface="Cambria Math" panose="02040503050406030204" pitchFamily="18" charset="0"/>
                        <a:ea typeface="Times New Roman" panose="02020603050405020304" pitchFamily="18" charset="0"/>
                      </a:rPr>
                      <m:t>∠0°</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𝐵𝑁</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𝐵𝑁</m:t>
                        </m:r>
                      </m:sub>
                    </m:sSub>
                    <m:r>
                      <a:rPr lang="tr-TR" sz="1600" i="1" kern="100">
                        <a:solidFill>
                          <a:srgbClr val="000000"/>
                        </a:solidFill>
                        <a:effectLst/>
                        <a:latin typeface="Cambria Math" panose="02040503050406030204" pitchFamily="18" charset="0"/>
                        <a:ea typeface="Times New Roman" panose="02020603050405020304" pitchFamily="18" charset="0"/>
                      </a:rPr>
                      <m:t>∠−72°</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𝐶𝑁</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𝐶𝑁</m:t>
                        </m:r>
                      </m:sub>
                    </m:sSub>
                    <m:r>
                      <a:rPr lang="tr-TR" sz="1600" i="1" kern="100">
                        <a:solidFill>
                          <a:srgbClr val="000000"/>
                        </a:solidFill>
                        <a:effectLst/>
                        <a:latin typeface="Cambria Math" panose="02040503050406030204" pitchFamily="18" charset="0"/>
                        <a:ea typeface="Times New Roman" panose="02020603050405020304" pitchFamily="18" charset="0"/>
                      </a:rPr>
                      <m:t>∠−144°</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𝐷𝑁</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𝐷𝑁</m:t>
                        </m:r>
                      </m:sub>
                    </m:sSub>
                    <m:r>
                      <a:rPr lang="tr-TR" sz="1600" i="1" kern="100">
                        <a:solidFill>
                          <a:srgbClr val="000000"/>
                        </a:solidFill>
                        <a:effectLst/>
                        <a:latin typeface="Cambria Math" panose="02040503050406030204" pitchFamily="18" charset="0"/>
                        <a:ea typeface="Times New Roman" panose="02020603050405020304" pitchFamily="18" charset="0"/>
                      </a:rPr>
                      <m:t>∠−216°</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𝐸𝑁</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𝐸𝑁</m:t>
                        </m:r>
                      </m:sub>
                    </m:sSub>
                    <m:r>
                      <a:rPr lang="tr-TR" sz="1600" i="1" kern="100">
                        <a:solidFill>
                          <a:srgbClr val="000000"/>
                        </a:solidFill>
                        <a:effectLst/>
                        <a:latin typeface="Cambria Math" panose="02040503050406030204" pitchFamily="18" charset="0"/>
                        <a:ea typeface="Times New Roman" panose="02020603050405020304" pitchFamily="18" charset="0"/>
                      </a:rPr>
                      <m:t>∠−288°</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dir</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herhangi bir hat çifti arasındaki gerilim (hat gerilimi) olsun ve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(faz gerilim) bu durumda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1,38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veya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1,175V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 </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 I</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I</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olur.</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Burada I</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herhangi bir hattaki akımdır ve I</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herhangi bir fazdaki akımdır.</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Faz başına güç P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cosØ</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dir</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toplam güç, her fazdaki güç miktarının toplamıdır.</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 = 5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cosØ</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veya P = 4.25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cosØ</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6350" indent="-6350" algn="just">
                  <a:lnSpc>
                    <a:spcPct val="110000"/>
                  </a:lnSpc>
                  <a:spcAft>
                    <a:spcPts val="25"/>
                  </a:spcAft>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8" name="Metin kutusu 7">
                <a:extLst>
                  <a:ext uri="{FF2B5EF4-FFF2-40B4-BE49-F238E27FC236}">
                    <a16:creationId xmlns:a16="http://schemas.microsoft.com/office/drawing/2014/main" id="{5492BF00-4DE7-3F1B-4B7A-BB618C87F3A7}"/>
                  </a:ext>
                </a:extLst>
              </p:cNvPr>
              <p:cNvSpPr txBox="1">
                <a:spLocks noRot="1" noChangeAspect="1" noMove="1" noResize="1" noEditPoints="1" noAdjustHandles="1" noChangeArrowheads="1" noChangeShapeType="1" noTextEdit="1"/>
              </p:cNvSpPr>
              <p:nvPr/>
            </p:nvSpPr>
            <p:spPr>
              <a:xfrm>
                <a:off x="6468680" y="1197506"/>
                <a:ext cx="5567148" cy="4953920"/>
              </a:xfrm>
              <a:prstGeom prst="rect">
                <a:avLst/>
              </a:prstGeom>
              <a:blipFill>
                <a:blip r:embed="rId5"/>
                <a:stretch>
                  <a:fillRect l="-438" t="-123" r="-657"/>
                </a:stretch>
              </a:blipFill>
            </p:spPr>
            <p:txBody>
              <a:bodyPr/>
              <a:lstStyle/>
              <a:p>
                <a:r>
                  <a:rPr lang="tr-TR">
                    <a:noFill/>
                  </a:rPr>
                  <a:t> </a:t>
                </a:r>
              </a:p>
            </p:txBody>
          </p:sp>
        </mc:Fallback>
      </mc:AlternateContent>
    </p:spTree>
    <p:extLst>
      <p:ext uri="{BB962C8B-B14F-4D97-AF65-F5344CB8AC3E}">
        <p14:creationId xmlns:p14="http://schemas.microsoft.com/office/powerpoint/2010/main" val="10480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mc:AlternateContent xmlns:mc="http://schemas.openxmlformats.org/markup-compatibility/2006">
        <mc:Choice xmlns:a14="http://schemas.microsoft.com/office/drawing/2010/main" Requires="a14">
          <p:sp>
            <p:nvSpPr>
              <p:cNvPr id="2" name="Metin kutusu 1">
                <a:extLst>
                  <a:ext uri="{FF2B5EF4-FFF2-40B4-BE49-F238E27FC236}">
                    <a16:creationId xmlns:a16="http://schemas.microsoft.com/office/drawing/2014/main" id="{7C60085D-5E3B-80F2-FEF7-5346EE5662FA}"/>
                  </a:ext>
                </a:extLst>
              </p:cNvPr>
              <p:cNvSpPr txBox="1"/>
              <p:nvPr/>
            </p:nvSpPr>
            <p:spPr>
              <a:xfrm>
                <a:off x="353962" y="1013506"/>
                <a:ext cx="5577936" cy="4179093"/>
              </a:xfrm>
              <a:prstGeom prst="rect">
                <a:avLst/>
              </a:prstGeom>
              <a:noFill/>
            </p:spPr>
            <p:txBody>
              <a:bodyPr wrap="square" rtlCol="0">
                <a:spAutoFit/>
              </a:bodyPr>
              <a:lstStyle/>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Üç Fazlı Gerilim ilişkisi: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ad>
                      <m:radPr>
                        <m:degHide m:val="on"/>
                        <m:ctrlPr>
                          <a:rPr lang="tr-TR" sz="1600" i="1" kern="100">
                            <a:solidFill>
                              <a:srgbClr val="000000"/>
                            </a:solidFill>
                            <a:effectLst/>
                            <a:latin typeface="Cambria Math" panose="02040503050406030204" pitchFamily="18" charset="0"/>
                            <a:ea typeface="Aptos" panose="020B0004020202020204" pitchFamily="34" charset="0"/>
                          </a:rPr>
                        </m:ctrlPr>
                      </m:radPr>
                      <m:deg/>
                      <m:e>
                        <m:r>
                          <a:rPr lang="tr-TR" sz="1600" i="1" kern="100">
                            <a:solidFill>
                              <a:srgbClr val="000000"/>
                            </a:solidFill>
                            <a:effectLst/>
                            <a:latin typeface="Cambria Math" panose="02040503050406030204" pitchFamily="18" charset="0"/>
                            <a:ea typeface="Times New Roman" panose="02020603050405020304" pitchFamily="18" charset="0"/>
                          </a:rPr>
                          <m:t>3</m:t>
                        </m:r>
                      </m:e>
                    </m:rad>
                  </m:oMath>
                </a14:m>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veya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1.73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Beş Fazlı Gerilim ilişkisi: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ad>
                      <m:radPr>
                        <m:degHide m:val="on"/>
                        <m:ctrlPr>
                          <a:rPr lang="tr-TR" sz="1600" i="1" kern="100">
                            <a:solidFill>
                              <a:srgbClr val="000000"/>
                            </a:solidFill>
                            <a:effectLst/>
                            <a:latin typeface="Cambria Math" panose="02040503050406030204" pitchFamily="18" charset="0"/>
                            <a:ea typeface="Aptos" panose="020B0004020202020204" pitchFamily="34" charset="0"/>
                          </a:rPr>
                        </m:ctrlPr>
                      </m:radPr>
                      <m:deg/>
                      <m:e>
                        <m:r>
                          <a:rPr lang="tr-TR" sz="1600" i="1" kern="100">
                            <a:solidFill>
                              <a:srgbClr val="000000"/>
                            </a:solidFill>
                            <a:effectLst/>
                            <a:latin typeface="Cambria Math" panose="02040503050406030204" pitchFamily="18" charset="0"/>
                            <a:ea typeface="Times New Roman" panose="02020603050405020304" pitchFamily="18" charset="0"/>
                          </a:rPr>
                          <m:t>1,38</m:t>
                        </m:r>
                      </m:e>
                    </m:rad>
                  </m:oMath>
                </a14:m>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veya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1.17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𝐴𝐵</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𝑃h</m:t>
                        </m:r>
                      </m:sub>
                    </m:sSub>
                    <m:r>
                      <a:rPr lang="tr-TR" sz="1600" i="1" kern="100">
                        <a:solidFill>
                          <a:srgbClr val="000000"/>
                        </a:solidFill>
                        <a:effectLst/>
                        <a:latin typeface="Cambria Math" panose="02040503050406030204" pitchFamily="18" charset="0"/>
                        <a:ea typeface="Times New Roman" panose="02020603050405020304" pitchFamily="18" charset="0"/>
                      </a:rPr>
                      <m:t>1,175 ∠54°</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𝐴𝐶</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𝑃h</m:t>
                        </m:r>
                      </m:sub>
                    </m:sSub>
                    <m:r>
                      <a:rPr lang="tr-TR" sz="1600" i="1" kern="100">
                        <a:solidFill>
                          <a:srgbClr val="000000"/>
                        </a:solidFill>
                        <a:effectLst/>
                        <a:latin typeface="Cambria Math" panose="02040503050406030204" pitchFamily="18" charset="0"/>
                        <a:ea typeface="Times New Roman" panose="02020603050405020304" pitchFamily="18" charset="0"/>
                      </a:rPr>
                      <m:t>1,902 ∠18°</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𝐴𝐷</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𝑃h</m:t>
                        </m:r>
                      </m:sub>
                    </m:sSub>
                    <m:r>
                      <a:rPr lang="tr-TR" sz="1600" i="1" kern="100">
                        <a:solidFill>
                          <a:srgbClr val="000000"/>
                        </a:solidFill>
                        <a:effectLst/>
                        <a:latin typeface="Cambria Math" panose="02040503050406030204" pitchFamily="18" charset="0"/>
                        <a:ea typeface="Times New Roman" panose="02020603050405020304" pitchFamily="18" charset="0"/>
                      </a:rPr>
                      <m:t>1,902 ∠−18°</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𝐴𝐸</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𝑃h</m:t>
                        </m:r>
                      </m:sub>
                    </m:sSub>
                    <m:r>
                      <a:rPr lang="tr-TR" sz="1600" i="1" kern="100">
                        <a:solidFill>
                          <a:srgbClr val="000000"/>
                        </a:solidFill>
                        <a:effectLst/>
                        <a:latin typeface="Cambria Math" panose="02040503050406030204" pitchFamily="18" charset="0"/>
                        <a:ea typeface="Times New Roman" panose="02020603050405020304" pitchFamily="18" charset="0"/>
                      </a:rPr>
                      <m:t>1,175 ∠−54°</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AE</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5V</a:t>
                </a:r>
                <a:r>
                  <a:rPr lang="tr-TR" sz="1600" kern="1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Üç Fazlı Güç (dengeli sistem durumunda): </a:t>
                </a: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 = 3 VL IL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cosØ</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veya P = 1.73 VL IL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cosØ</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Beş Fazlı Güç (dengeli sistem durumunda):</a:t>
                </a:r>
              </a:p>
              <a:p>
                <a:pPr marL="285750" indent="-285750" algn="just">
                  <a:lnSpc>
                    <a:spcPct val="110000"/>
                  </a:lnSpc>
                  <a:spcAft>
                    <a:spcPts val="25"/>
                  </a:spcAft>
                  <a:buFont typeface="Arial" panose="020B0604020202020204" pitchFamily="34" charset="0"/>
                  <a:buChar char="•"/>
                </a:pP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 = 5 </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VPh</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IPh</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cosØ</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veya P = 4.25 VL IL </a:t>
                </a:r>
                <a:r>
                  <a:rPr lang="tr-T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cosØ</a:t>
                </a:r>
                <a:r>
                  <a:rPr lang="tr-T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tr-TR" sz="16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2" name="Metin kutusu 1">
                <a:extLst>
                  <a:ext uri="{FF2B5EF4-FFF2-40B4-BE49-F238E27FC236}">
                    <a16:creationId xmlns:a16="http://schemas.microsoft.com/office/drawing/2014/main" id="{7C60085D-5E3B-80F2-FEF7-5346EE5662FA}"/>
                  </a:ext>
                </a:extLst>
              </p:cNvPr>
              <p:cNvSpPr txBox="1">
                <a:spLocks noRot="1" noChangeAspect="1" noMove="1" noResize="1" noEditPoints="1" noAdjustHandles="1" noChangeArrowheads="1" noChangeShapeType="1" noTextEdit="1"/>
              </p:cNvSpPr>
              <p:nvPr/>
            </p:nvSpPr>
            <p:spPr>
              <a:xfrm>
                <a:off x="353962" y="1013506"/>
                <a:ext cx="5577936" cy="4179093"/>
              </a:xfrm>
              <a:prstGeom prst="rect">
                <a:avLst/>
              </a:prstGeom>
              <a:blipFill>
                <a:blip r:embed="rId3"/>
                <a:stretch>
                  <a:fillRect l="-437" b="-875"/>
                </a:stretch>
              </a:blipFill>
            </p:spPr>
            <p:txBody>
              <a:bodyPr/>
              <a:lstStyle/>
              <a:p>
                <a:r>
                  <a:rPr lang="tr-TR">
                    <a:noFill/>
                  </a:rPr>
                  <a:t> </a:t>
                </a:r>
              </a:p>
            </p:txBody>
          </p:sp>
        </mc:Fallback>
      </mc:AlternateContent>
      <p:sp>
        <p:nvSpPr>
          <p:cNvPr id="3" name="Metin kutusu 2">
            <a:extLst>
              <a:ext uri="{FF2B5EF4-FFF2-40B4-BE49-F238E27FC236}">
                <a16:creationId xmlns:a16="http://schemas.microsoft.com/office/drawing/2014/main" id="{1C2B244E-3204-2A82-949E-9C3CB540D3CC}"/>
              </a:ext>
            </a:extLst>
          </p:cNvPr>
          <p:cNvSpPr txBox="1"/>
          <p:nvPr/>
        </p:nvSpPr>
        <p:spPr>
          <a:xfrm>
            <a:off x="6094486" y="1576305"/>
            <a:ext cx="5971276" cy="2800767"/>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Yani beş faz gücü üç faz gücünden fazladır, beş faz gücü üç faz gücünden 2,52 kat, tek faz gücünden ise 4,25 kat fazladır. </a:t>
            </a:r>
          </a:p>
          <a:p>
            <a:pPr marL="285750" indent="-285750" algn="jus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İletim hattında endüktans ve kapasitansı etkileyen ana faktör iletkenler arasındaki mesafedir. İletkenler arasındaki boşluk sehim’ e bağlıdır. </a:t>
            </a:r>
          </a:p>
          <a:p>
            <a:pPr marL="285750" indent="-285750" algn="jus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Sehim ise iletkenin ağırlığına bağlıdır. Bu nedenle, Beş Fazlı iletim hattının endüktansını ve kapasitansını hesaplamak için iletkenin ağırlığını, iletkenin sehim’ ini ve iletkenler arasındaki boşluğu belirlenmesi gerekir.</a:t>
            </a:r>
          </a:p>
        </p:txBody>
      </p:sp>
      <p:sp>
        <p:nvSpPr>
          <p:cNvPr id="7" name="Ok: Sağ 6">
            <a:extLst>
              <a:ext uri="{FF2B5EF4-FFF2-40B4-BE49-F238E27FC236}">
                <a16:creationId xmlns:a16="http://schemas.microsoft.com/office/drawing/2014/main" id="{B13E97C2-9AD8-5D54-BC98-DF21F9171C10}"/>
              </a:ext>
            </a:extLst>
          </p:cNvPr>
          <p:cNvSpPr/>
          <p:nvPr/>
        </p:nvSpPr>
        <p:spPr>
          <a:xfrm>
            <a:off x="5047782" y="2553901"/>
            <a:ext cx="904568" cy="2753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8583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500"/>
                                        <p:tgtEl>
                                          <p:spTgt spid="2">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fade">
                                      <p:cBhvr>
                                        <p:cTn id="55" dur="500"/>
                                        <p:tgtEl>
                                          <p:spTgt spid="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Metin kutusu 1">
            <a:extLst>
              <a:ext uri="{FF2B5EF4-FFF2-40B4-BE49-F238E27FC236}">
                <a16:creationId xmlns:a16="http://schemas.microsoft.com/office/drawing/2014/main" id="{806BC51D-DC38-337C-84EB-882BCAA7845D}"/>
              </a:ext>
            </a:extLst>
          </p:cNvPr>
          <p:cNvSpPr txBox="1"/>
          <p:nvPr/>
        </p:nvSpPr>
        <p:spPr>
          <a:xfrm>
            <a:off x="328204" y="291164"/>
            <a:ext cx="9330813" cy="400110"/>
          </a:xfrm>
          <a:prstGeom prst="rect">
            <a:avLst/>
          </a:prstGeom>
          <a:noFill/>
        </p:spPr>
        <p:txBody>
          <a:bodyPr wrap="square" rtlCol="0">
            <a:spAutoFit/>
          </a:bodyPr>
          <a:lstStyle/>
          <a:p>
            <a:r>
              <a:rPr lang="tr-T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İletken Ağırlığı ve Sehim Hesaplamaları</a:t>
            </a:r>
            <a:endParaRPr lang="tr-TR" sz="2000" b="1"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5C4AEFA0-C965-FE8E-FC6D-3B760772C2B4}"/>
                  </a:ext>
                </a:extLst>
              </p:cNvPr>
              <p:cNvSpPr txBox="1"/>
              <p:nvPr/>
            </p:nvSpPr>
            <p:spPr>
              <a:xfrm>
                <a:off x="242479" y="712741"/>
                <a:ext cx="5468259" cy="6348661"/>
              </a:xfrm>
              <a:prstGeom prst="rect">
                <a:avLst/>
              </a:prstGeom>
              <a:noFill/>
            </p:spPr>
            <p:txBody>
              <a:bodyPr wrap="square" rtlCol="0">
                <a:spAutoFit/>
              </a:bodyPr>
              <a:lstStyle/>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Hat akımı: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𝐼</m:t>
                        </m:r>
                      </m:e>
                      <m:sub>
                        <m:r>
                          <a:rPr lang="tr-TR" sz="1600" i="1" kern="100">
                            <a:solidFill>
                              <a:srgbClr val="000000"/>
                            </a:solidFill>
                            <a:effectLst/>
                            <a:latin typeface="Cambria Math" panose="02040503050406030204" pitchFamily="18" charset="0"/>
                            <a:ea typeface="Times New Roman" panose="02020603050405020304" pitchFamily="18" charset="0"/>
                          </a:rPr>
                          <m:t>𝐿</m:t>
                        </m:r>
                      </m:sub>
                    </m:sSub>
                    <m:r>
                      <a:rPr lang="tr-TR" sz="1600" i="1" kern="100">
                        <a:solidFill>
                          <a:srgbClr val="000000"/>
                        </a:solidFill>
                        <a:effectLst/>
                        <a:latin typeface="Cambria Math" panose="02040503050406030204" pitchFamily="18" charset="0"/>
                        <a:ea typeface="Times New Roman" panose="02020603050405020304" pitchFamily="18" charset="0"/>
                      </a:rPr>
                      <m:t>=</m:t>
                    </m:r>
                    <m:f>
                      <m:fPr>
                        <m:ctrlPr>
                          <a:rPr lang="tr-TR" sz="1600" i="1" kern="100">
                            <a:solidFill>
                              <a:srgbClr val="000000"/>
                            </a:solidFill>
                            <a:effectLst/>
                            <a:latin typeface="Cambria Math" panose="02040503050406030204" pitchFamily="18" charset="0"/>
                            <a:ea typeface="Aptos" panose="020B0004020202020204" pitchFamily="34" charset="0"/>
                          </a:rPr>
                        </m:ctrlPr>
                      </m:fPr>
                      <m:num>
                        <m:r>
                          <a:rPr lang="tr-TR" sz="1600" i="1" kern="100">
                            <a:solidFill>
                              <a:srgbClr val="000000"/>
                            </a:solidFill>
                            <a:effectLst/>
                            <a:latin typeface="Cambria Math" panose="02040503050406030204" pitchFamily="18" charset="0"/>
                            <a:ea typeface="Times New Roman" panose="02020603050405020304" pitchFamily="18" charset="0"/>
                          </a:rPr>
                          <m:t>𝑃</m:t>
                        </m:r>
                      </m:num>
                      <m:den>
                        <m:r>
                          <a:rPr lang="tr-TR" sz="1600" i="1" kern="100">
                            <a:solidFill>
                              <a:srgbClr val="000000"/>
                            </a:solidFill>
                            <a:effectLst/>
                            <a:latin typeface="Cambria Math" panose="02040503050406030204" pitchFamily="18" charset="0"/>
                            <a:ea typeface="Times New Roman" panose="02020603050405020304" pitchFamily="18" charset="0"/>
                          </a:rPr>
                          <m:t>4,25</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𝐿</m:t>
                            </m:r>
                          </m:sub>
                        </m:sSub>
                        <m:func>
                          <m:funcPr>
                            <m:ctrlPr>
                              <a:rPr lang="tr-TR" sz="1600" i="1" kern="100">
                                <a:solidFill>
                                  <a:srgbClr val="000000"/>
                                </a:solidFill>
                                <a:effectLst/>
                                <a:latin typeface="Cambria Math" panose="02040503050406030204" pitchFamily="18" charset="0"/>
                                <a:ea typeface="Aptos" panose="020B0004020202020204" pitchFamily="34" charset="0"/>
                              </a:rPr>
                            </m:ctrlPr>
                          </m:funcPr>
                          <m:fName>
                            <m:r>
                              <m:rPr>
                                <m:sty m:val="p"/>
                              </m:rPr>
                              <a:rPr lang="tr-TR" sz="1600" kern="100">
                                <a:solidFill>
                                  <a:srgbClr val="000000"/>
                                </a:solidFill>
                                <a:effectLst/>
                                <a:latin typeface="Cambria Math" panose="02040503050406030204" pitchFamily="18" charset="0"/>
                                <a:ea typeface="Aptos" panose="020B0004020202020204" pitchFamily="34" charset="0"/>
                              </a:rPr>
                              <m:t>cos</m:t>
                            </m:r>
                          </m:fName>
                          <m:e>
                            <m:r>
                              <a:rPr lang="tr-TR" sz="1600" i="1" kern="100">
                                <a:solidFill>
                                  <a:srgbClr val="000000"/>
                                </a:solidFill>
                                <a:effectLst/>
                                <a:latin typeface="Cambria Math" panose="02040503050406030204" pitchFamily="18" charset="0"/>
                                <a:ea typeface="Times New Roman" panose="02020603050405020304" pitchFamily="18" charset="0"/>
                              </a:rPr>
                              <m:t>∅</m:t>
                            </m:r>
                          </m:e>
                        </m:func>
                      </m:den>
                    </m:f>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Güç Kaybı: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𝑃</m:t>
                        </m:r>
                      </m:e>
                      <m:sub>
                        <m:r>
                          <a:rPr lang="tr-TR" sz="1600" i="1" kern="100">
                            <a:solidFill>
                              <a:srgbClr val="000000"/>
                            </a:solidFill>
                            <a:effectLst/>
                            <a:latin typeface="Cambria Math" panose="02040503050406030204" pitchFamily="18" charset="0"/>
                            <a:ea typeface="Times New Roman" panose="02020603050405020304" pitchFamily="18" charset="0"/>
                          </a:rPr>
                          <m:t>𝐿</m:t>
                        </m:r>
                      </m:sub>
                    </m:sSub>
                    <m:r>
                      <a:rPr lang="tr-TR" sz="1600" i="1" kern="100">
                        <a:solidFill>
                          <a:srgbClr val="000000"/>
                        </a:solidFill>
                        <a:effectLst/>
                        <a:latin typeface="Cambria Math" panose="02040503050406030204" pitchFamily="18" charset="0"/>
                        <a:ea typeface="Times New Roman" panose="02020603050405020304" pitchFamily="18" charset="0"/>
                      </a:rPr>
                      <m:t>=5</m:t>
                    </m:r>
                    <m:sSubSup>
                      <m:sSubSupPr>
                        <m:ctrlPr>
                          <a:rPr lang="tr-TR" sz="1600" i="1" kern="100">
                            <a:solidFill>
                              <a:srgbClr val="000000"/>
                            </a:solidFill>
                            <a:effectLst/>
                            <a:latin typeface="Cambria Math" panose="02040503050406030204" pitchFamily="18" charset="0"/>
                            <a:ea typeface="Aptos" panose="020B0004020202020204" pitchFamily="34" charset="0"/>
                          </a:rPr>
                        </m:ctrlPr>
                      </m:sSubSupPr>
                      <m:e>
                        <m:r>
                          <a:rPr lang="tr-TR" sz="1600" i="1" kern="100">
                            <a:solidFill>
                              <a:srgbClr val="000000"/>
                            </a:solidFill>
                            <a:effectLst/>
                            <a:latin typeface="Cambria Math" panose="02040503050406030204" pitchFamily="18" charset="0"/>
                            <a:ea typeface="Times New Roman" panose="02020603050405020304" pitchFamily="18" charset="0"/>
                          </a:rPr>
                          <m:t>𝐼</m:t>
                        </m:r>
                      </m:e>
                      <m:sub>
                        <m:r>
                          <a:rPr lang="tr-TR" sz="1600" i="1" kern="100">
                            <a:solidFill>
                              <a:srgbClr val="000000"/>
                            </a:solidFill>
                            <a:effectLst/>
                            <a:latin typeface="Cambria Math" panose="02040503050406030204" pitchFamily="18" charset="0"/>
                            <a:ea typeface="Times New Roman" panose="02020603050405020304" pitchFamily="18" charset="0"/>
                          </a:rPr>
                          <m:t>𝐿</m:t>
                        </m:r>
                      </m:sub>
                      <m:sup>
                        <m:r>
                          <a:rPr lang="tr-TR" sz="1600" i="1" kern="100">
                            <a:solidFill>
                              <a:srgbClr val="000000"/>
                            </a:solidFill>
                            <a:effectLst/>
                            <a:latin typeface="Cambria Math" panose="02040503050406030204" pitchFamily="18" charset="0"/>
                            <a:ea typeface="Times New Roman" panose="02020603050405020304" pitchFamily="18" charset="0"/>
                          </a:rPr>
                          <m:t>2</m:t>
                        </m:r>
                      </m:sup>
                    </m:sSubSup>
                    <m:r>
                      <a:rPr lang="tr-TR" sz="1600" i="1" kern="100">
                        <a:solidFill>
                          <a:srgbClr val="000000"/>
                        </a:solidFill>
                        <a:effectLst/>
                        <a:latin typeface="Cambria Math" panose="02040503050406030204" pitchFamily="18" charset="0"/>
                        <a:ea typeface="Times New Roman" panose="02020603050405020304" pitchFamily="18" charset="0"/>
                      </a:rPr>
                      <m:t>𝑅</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𝑃</m:t>
                        </m:r>
                      </m:e>
                      <m:sub>
                        <m:r>
                          <a:rPr lang="tr-TR" sz="1600" i="1" kern="100">
                            <a:solidFill>
                              <a:srgbClr val="000000"/>
                            </a:solidFill>
                            <a:effectLst/>
                            <a:latin typeface="Cambria Math" panose="02040503050406030204" pitchFamily="18" charset="0"/>
                            <a:ea typeface="Times New Roman" panose="02020603050405020304" pitchFamily="18" charset="0"/>
                          </a:rPr>
                          <m:t>𝐿</m:t>
                        </m:r>
                      </m:sub>
                    </m:sSub>
                    <m:r>
                      <a:rPr lang="tr-TR" sz="1600" i="1" kern="100">
                        <a:solidFill>
                          <a:srgbClr val="000000"/>
                        </a:solidFill>
                        <a:effectLst/>
                        <a:latin typeface="Cambria Math" panose="02040503050406030204" pitchFamily="18" charset="0"/>
                        <a:ea typeface="Times New Roman" panose="02020603050405020304" pitchFamily="18" charset="0"/>
                      </a:rPr>
                      <m:t>=</m:t>
                    </m:r>
                    <m:f>
                      <m:fPr>
                        <m:ctrlPr>
                          <a:rPr lang="tr-TR" sz="1600" i="1" kern="100">
                            <a:solidFill>
                              <a:srgbClr val="000000"/>
                            </a:solidFill>
                            <a:effectLst/>
                            <a:latin typeface="Cambria Math" panose="02040503050406030204" pitchFamily="18" charset="0"/>
                            <a:ea typeface="Aptos" panose="020B0004020202020204" pitchFamily="34" charset="0"/>
                          </a:rPr>
                        </m:ctrlPr>
                      </m:fPr>
                      <m:num>
                        <m:r>
                          <a:rPr lang="tr-TR" sz="1600" i="1" kern="100">
                            <a:solidFill>
                              <a:srgbClr val="000000"/>
                            </a:solidFill>
                            <a:effectLst/>
                            <a:latin typeface="Cambria Math" panose="02040503050406030204" pitchFamily="18" charset="0"/>
                            <a:ea typeface="Times New Roman" panose="02020603050405020304" pitchFamily="18" charset="0"/>
                          </a:rPr>
                          <m:t>5</m:t>
                        </m:r>
                        <m:sSup>
                          <m:sSupPr>
                            <m:ctrlPr>
                              <a:rPr lang="tr-TR" sz="1600" i="1" kern="100">
                                <a:solidFill>
                                  <a:srgbClr val="000000"/>
                                </a:solidFill>
                                <a:effectLst/>
                                <a:latin typeface="Cambria Math" panose="02040503050406030204" pitchFamily="18" charset="0"/>
                                <a:ea typeface="Aptos" panose="020B0004020202020204" pitchFamily="34" charset="0"/>
                              </a:rPr>
                            </m:ctrlPr>
                          </m:sSupPr>
                          <m:e>
                            <m:r>
                              <a:rPr lang="tr-TR" sz="1600" i="1" kern="100">
                                <a:solidFill>
                                  <a:srgbClr val="000000"/>
                                </a:solidFill>
                                <a:effectLst/>
                                <a:latin typeface="Cambria Math" panose="02040503050406030204" pitchFamily="18" charset="0"/>
                                <a:ea typeface="Times New Roman" panose="02020603050405020304" pitchFamily="18" charset="0"/>
                              </a:rPr>
                              <m:t>𝑃</m:t>
                            </m:r>
                          </m:e>
                          <m:sup>
                            <m:r>
                              <a:rPr lang="tr-TR" sz="1600" i="1" kern="100">
                                <a:solidFill>
                                  <a:srgbClr val="000000"/>
                                </a:solidFill>
                                <a:effectLst/>
                                <a:latin typeface="Cambria Math" panose="02040503050406030204" pitchFamily="18" charset="0"/>
                                <a:ea typeface="Times New Roman" panose="02020603050405020304" pitchFamily="18" charset="0"/>
                              </a:rPr>
                              <m:t>2</m:t>
                            </m:r>
                          </m:sup>
                        </m:sSup>
                        <m:r>
                          <a:rPr lang="tr-TR" sz="1600" i="1" kern="100">
                            <a:solidFill>
                              <a:srgbClr val="000000"/>
                            </a:solidFill>
                            <a:effectLst/>
                            <a:latin typeface="Cambria Math" panose="02040503050406030204" pitchFamily="18" charset="0"/>
                            <a:ea typeface="Times New Roman" panose="02020603050405020304" pitchFamily="18" charset="0"/>
                          </a:rPr>
                          <m:t>× </m:t>
                        </m:r>
                        <m:r>
                          <a:rPr lang="tr-TR" sz="1600" i="1" kern="100">
                            <a:solidFill>
                              <a:srgbClr val="000000"/>
                            </a:solidFill>
                            <a:effectLst/>
                            <a:latin typeface="Cambria Math" panose="02040503050406030204" pitchFamily="18" charset="0"/>
                            <a:ea typeface="Times New Roman" panose="02020603050405020304" pitchFamily="18" charset="0"/>
                          </a:rPr>
                          <m:t>𝜌</m:t>
                        </m:r>
                        <m:r>
                          <a:rPr lang="tr-TR" sz="1600" i="1" kern="100">
                            <a:solidFill>
                              <a:srgbClr val="000000"/>
                            </a:solidFill>
                            <a:effectLst/>
                            <a:latin typeface="Cambria Math" panose="02040503050406030204" pitchFamily="18" charset="0"/>
                            <a:ea typeface="Times New Roman" panose="02020603050405020304" pitchFamily="18" charset="0"/>
                          </a:rPr>
                          <m:t>×</m:t>
                        </m:r>
                        <m:r>
                          <a:rPr lang="tr-TR" sz="1600" i="1" kern="100">
                            <a:solidFill>
                              <a:srgbClr val="000000"/>
                            </a:solidFill>
                            <a:effectLst/>
                            <a:latin typeface="Cambria Math" panose="02040503050406030204" pitchFamily="18" charset="0"/>
                            <a:ea typeface="Times New Roman" panose="02020603050405020304" pitchFamily="18" charset="0"/>
                          </a:rPr>
                          <m:t>𝑙</m:t>
                        </m:r>
                      </m:num>
                      <m:den>
                        <m:r>
                          <a:rPr lang="tr-TR" sz="1600" i="1" kern="100">
                            <a:solidFill>
                              <a:srgbClr val="000000"/>
                            </a:solidFill>
                            <a:effectLst/>
                            <a:latin typeface="Cambria Math" panose="02040503050406030204" pitchFamily="18" charset="0"/>
                            <a:ea typeface="Times New Roman" panose="02020603050405020304" pitchFamily="18" charset="0"/>
                          </a:rPr>
                          <m:t>18,0625×</m:t>
                        </m:r>
                        <m:sSubSup>
                          <m:sSubSupPr>
                            <m:ctrlPr>
                              <a:rPr lang="tr-TR" sz="1600" i="1" kern="100">
                                <a:solidFill>
                                  <a:srgbClr val="000000"/>
                                </a:solidFill>
                                <a:effectLst/>
                                <a:latin typeface="Cambria Math" panose="02040503050406030204" pitchFamily="18" charset="0"/>
                                <a:ea typeface="Aptos" panose="020B0004020202020204" pitchFamily="34" charset="0"/>
                              </a:rPr>
                            </m:ctrlPr>
                          </m:sSubSup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𝐿</m:t>
                            </m:r>
                          </m:sub>
                          <m:sup>
                            <m:r>
                              <a:rPr lang="tr-TR" sz="1600" i="1" kern="100">
                                <a:solidFill>
                                  <a:srgbClr val="000000"/>
                                </a:solidFill>
                                <a:effectLst/>
                                <a:latin typeface="Cambria Math" panose="02040503050406030204" pitchFamily="18" charset="0"/>
                                <a:ea typeface="Times New Roman" panose="02020603050405020304" pitchFamily="18" charset="0"/>
                              </a:rPr>
                              <m:t>2</m:t>
                            </m:r>
                          </m:sup>
                        </m:sSubSup>
                        <m:sSup>
                          <m:sSupPr>
                            <m:ctrlPr>
                              <a:rPr lang="tr-TR" sz="1600" i="1" kern="100">
                                <a:solidFill>
                                  <a:srgbClr val="000000"/>
                                </a:solidFill>
                                <a:effectLst/>
                                <a:latin typeface="Cambria Math" panose="02040503050406030204" pitchFamily="18" charset="0"/>
                                <a:ea typeface="Aptos" panose="020B0004020202020204" pitchFamily="34" charset="0"/>
                              </a:rPr>
                            </m:ctrlPr>
                          </m:sSupPr>
                          <m:e>
                            <m:r>
                              <a:rPr lang="tr-TR" sz="1600" i="1" kern="100">
                                <a:solidFill>
                                  <a:srgbClr val="000000"/>
                                </a:solidFill>
                                <a:effectLst/>
                                <a:latin typeface="Cambria Math" panose="02040503050406030204" pitchFamily="18" charset="0"/>
                                <a:ea typeface="Times New Roman" panose="02020603050405020304" pitchFamily="18" charset="0"/>
                              </a:rPr>
                              <m:t>𝐶𝑂𝑆</m:t>
                            </m:r>
                          </m:e>
                          <m:sup>
                            <m:r>
                              <a:rPr lang="tr-TR" sz="1600" i="1" kern="100">
                                <a:solidFill>
                                  <a:srgbClr val="000000"/>
                                </a:solidFill>
                                <a:effectLst/>
                                <a:latin typeface="Cambria Math" panose="02040503050406030204" pitchFamily="18" charset="0"/>
                                <a:ea typeface="Times New Roman" panose="02020603050405020304" pitchFamily="18" charset="0"/>
                              </a:rPr>
                              <m:t>2</m:t>
                            </m:r>
                          </m:sup>
                        </m:sSup>
                        <m:r>
                          <a:rPr lang="tr-TR" sz="1600" i="1" kern="100">
                            <a:solidFill>
                              <a:srgbClr val="000000"/>
                            </a:solidFill>
                            <a:effectLst/>
                            <a:latin typeface="Cambria Math" panose="02040503050406030204" pitchFamily="18" charset="0"/>
                            <a:ea typeface="Times New Roman" panose="02020603050405020304" pitchFamily="18" charset="0"/>
                          </a:rPr>
                          <m:t>∅×</m:t>
                        </m:r>
                        <m:r>
                          <a:rPr lang="tr-TR" sz="1600" i="1" kern="100">
                            <a:solidFill>
                              <a:srgbClr val="000000"/>
                            </a:solidFill>
                            <a:effectLst/>
                            <a:latin typeface="Cambria Math" panose="02040503050406030204" pitchFamily="18" charset="0"/>
                            <a:ea typeface="Times New Roman" panose="02020603050405020304" pitchFamily="18" charset="0"/>
                          </a:rPr>
                          <m:t>𝑎</m:t>
                        </m:r>
                      </m:den>
                    </m:f>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Yukarıdaki denklemden kesit alanı çözülebilir ve dolayısıyla alüminyum iletkenin ağırlığı şöyle olacaktır:</a:t>
                </a:r>
              </a:p>
              <a:p>
                <a:pPr marL="285750" indent="-285750" algn="just">
                  <a:lnSpc>
                    <a:spcPct val="110000"/>
                  </a:lnSpc>
                  <a:spcAft>
                    <a:spcPts val="25"/>
                  </a:spcAft>
                  <a:buFont typeface="Arial" panose="020B0604020202020204" pitchFamily="34" charset="0"/>
                  <a:buChar char="•"/>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𝑊</m:t>
                        </m:r>
                      </m:e>
                      <m:sub>
                        <m:r>
                          <a:rPr lang="tr-TR" sz="1600" i="1" kern="100">
                            <a:solidFill>
                              <a:srgbClr val="000000"/>
                            </a:solidFill>
                            <a:effectLst/>
                            <a:latin typeface="Cambria Math" panose="02040503050406030204" pitchFamily="18" charset="0"/>
                            <a:ea typeface="Times New Roman" panose="02020603050405020304" pitchFamily="18" charset="0"/>
                          </a:rPr>
                          <m:t>𝐴𝐿</m:t>
                        </m:r>
                      </m:sub>
                    </m:sSub>
                    <m:r>
                      <a:rPr lang="tr-TR" sz="1600" i="1" kern="100">
                        <a:solidFill>
                          <a:srgbClr val="000000"/>
                        </a:solidFill>
                        <a:effectLst/>
                        <a:latin typeface="Cambria Math" panose="02040503050406030204" pitchFamily="18" charset="0"/>
                        <a:ea typeface="Times New Roman" panose="02020603050405020304" pitchFamily="18" charset="0"/>
                      </a:rPr>
                      <m:t>=</m:t>
                    </m:r>
                    <m:r>
                      <a:rPr lang="tr-TR" sz="1600" i="1" kern="100">
                        <a:solidFill>
                          <a:srgbClr val="000000"/>
                        </a:solidFill>
                        <a:effectLst/>
                        <a:latin typeface="Cambria Math" panose="02040503050406030204" pitchFamily="18" charset="0"/>
                        <a:ea typeface="Times New Roman" panose="02020603050405020304" pitchFamily="18" charset="0"/>
                      </a:rPr>
                      <m:t>𝐻𝐴𝐶</m:t>
                    </m:r>
                    <m:r>
                      <a:rPr lang="tr-TR" sz="1600" i="1" kern="100">
                        <a:solidFill>
                          <a:srgbClr val="000000"/>
                        </a:solidFill>
                        <a:effectLst/>
                        <a:latin typeface="Cambria Math" panose="02040503050406030204" pitchFamily="18" charset="0"/>
                        <a:ea typeface="Times New Roman" panose="02020603050405020304" pitchFamily="18" charset="0"/>
                      </a:rPr>
                      <m:t>İ</m:t>
                    </m:r>
                    <m:r>
                      <a:rPr lang="tr-TR" sz="1600" i="1" kern="100">
                        <a:solidFill>
                          <a:srgbClr val="000000"/>
                        </a:solidFill>
                        <a:effectLst/>
                        <a:latin typeface="Cambria Math" panose="02040503050406030204" pitchFamily="18" charset="0"/>
                        <a:ea typeface="Times New Roman" panose="02020603050405020304" pitchFamily="18" charset="0"/>
                      </a:rPr>
                      <m:t>𝑀</m:t>
                    </m:r>
                    <m:r>
                      <a:rPr lang="tr-TR" sz="1600" i="1" kern="100">
                        <a:solidFill>
                          <a:srgbClr val="000000"/>
                        </a:solidFill>
                        <a:effectLst/>
                        <a:latin typeface="Cambria Math" panose="02040503050406030204" pitchFamily="18" charset="0"/>
                        <a:ea typeface="Times New Roman" panose="02020603050405020304" pitchFamily="18" charset="0"/>
                      </a:rPr>
                      <m:t>×</m:t>
                    </m:r>
                    <m:r>
                      <a:rPr lang="tr-TR" sz="1600" i="1" kern="100">
                        <a:solidFill>
                          <a:srgbClr val="000000"/>
                        </a:solidFill>
                        <a:effectLst/>
                        <a:latin typeface="Cambria Math" panose="02040503050406030204" pitchFamily="18" charset="0"/>
                        <a:ea typeface="Times New Roman" panose="02020603050405020304" pitchFamily="18" charset="0"/>
                      </a:rPr>
                      <m:t>𝐷</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endParaRPr lang="tr-TR" sz="1600" i="1" kern="100" dirty="0">
                  <a:solidFill>
                    <a:srgbClr val="000000"/>
                  </a:solidFill>
                  <a:effectLst/>
                  <a:latin typeface="Cambria Math" panose="02040503050406030204" pitchFamily="18" charset="0"/>
                  <a:ea typeface="Aptos" panose="020B0004020202020204" pitchFamily="34" charset="0"/>
                </a:endParaRPr>
              </a:p>
              <a:p>
                <a:pPr marL="285750" indent="-285750" algn="just">
                  <a:lnSpc>
                    <a:spcPct val="110000"/>
                  </a:lnSpc>
                  <a:spcAft>
                    <a:spcPts val="25"/>
                  </a:spcAft>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𝑊</m:t>
                        </m:r>
                      </m:e>
                      <m:sub>
                        <m:r>
                          <a:rPr lang="tr-TR" sz="1600" i="1" kern="100">
                            <a:solidFill>
                              <a:srgbClr val="000000"/>
                            </a:solidFill>
                            <a:effectLst/>
                            <a:latin typeface="Cambria Math" panose="02040503050406030204" pitchFamily="18" charset="0"/>
                            <a:ea typeface="Times New Roman" panose="02020603050405020304" pitchFamily="18" charset="0"/>
                          </a:rPr>
                          <m:t>𝐴𝐿</m:t>
                        </m:r>
                      </m:sub>
                    </m:sSub>
                    <m:r>
                      <a:rPr lang="tr-TR" sz="1600" i="1" kern="100">
                        <a:solidFill>
                          <a:srgbClr val="000000"/>
                        </a:solidFill>
                        <a:effectLst/>
                        <a:latin typeface="Cambria Math" panose="02040503050406030204" pitchFamily="18" charset="0"/>
                        <a:ea typeface="Times New Roman" panose="02020603050405020304" pitchFamily="18" charset="0"/>
                      </a:rPr>
                      <m:t>=5</m:t>
                    </m:r>
                    <m:r>
                      <a:rPr lang="tr-TR" sz="1600" i="1" kern="100">
                        <a:solidFill>
                          <a:srgbClr val="000000"/>
                        </a:solidFill>
                        <a:effectLst/>
                        <a:latin typeface="Cambria Math" panose="02040503050406030204" pitchFamily="18" charset="0"/>
                        <a:ea typeface="Times New Roman" panose="02020603050405020304" pitchFamily="18" charset="0"/>
                      </a:rPr>
                      <m:t>𝑎𝑙</m:t>
                    </m:r>
                    <m:r>
                      <a:rPr lang="tr-TR" sz="1600" i="1" kern="100">
                        <a:solidFill>
                          <a:srgbClr val="000000"/>
                        </a:solidFill>
                        <a:effectLst/>
                        <a:latin typeface="Cambria Math" panose="02040503050406030204" pitchFamily="18" charset="0"/>
                        <a:ea typeface="Times New Roman" panose="02020603050405020304" pitchFamily="18" charset="0"/>
                      </a:rPr>
                      <m:t>×</m:t>
                    </m:r>
                    <m:r>
                      <a:rPr lang="tr-TR" sz="1600" i="1" kern="100">
                        <a:solidFill>
                          <a:srgbClr val="000000"/>
                        </a:solidFill>
                        <a:effectLst/>
                        <a:latin typeface="Cambria Math" panose="02040503050406030204" pitchFamily="18" charset="0"/>
                        <a:ea typeface="Times New Roman" panose="02020603050405020304" pitchFamily="18" charset="0"/>
                      </a:rPr>
                      <m:t>𝐷</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𝑊</m:t>
                        </m:r>
                      </m:e>
                      <m:sub>
                        <m:r>
                          <a:rPr lang="tr-TR" sz="1600" i="1" kern="100">
                            <a:solidFill>
                              <a:srgbClr val="000000"/>
                            </a:solidFill>
                            <a:effectLst/>
                            <a:latin typeface="Cambria Math" panose="02040503050406030204" pitchFamily="18" charset="0"/>
                            <a:ea typeface="Times New Roman" panose="02020603050405020304" pitchFamily="18" charset="0"/>
                          </a:rPr>
                          <m:t>𝐴𝐿</m:t>
                        </m:r>
                      </m:sub>
                    </m:sSub>
                    <m:r>
                      <a:rPr lang="tr-TR" sz="1600" i="1" kern="100">
                        <a:solidFill>
                          <a:srgbClr val="000000"/>
                        </a:solidFill>
                        <a:effectLst/>
                        <a:latin typeface="Cambria Math" panose="02040503050406030204" pitchFamily="18" charset="0"/>
                        <a:ea typeface="Times New Roman" panose="02020603050405020304" pitchFamily="18" charset="0"/>
                      </a:rPr>
                      <m:t>=</m:t>
                    </m:r>
                    <m:f>
                      <m:fPr>
                        <m:ctrlPr>
                          <a:rPr lang="tr-TR" sz="1600" i="1" kern="100">
                            <a:solidFill>
                              <a:srgbClr val="000000"/>
                            </a:solidFill>
                            <a:effectLst/>
                            <a:latin typeface="Cambria Math" panose="02040503050406030204" pitchFamily="18" charset="0"/>
                            <a:ea typeface="Aptos" panose="020B0004020202020204" pitchFamily="34" charset="0"/>
                          </a:rPr>
                        </m:ctrlPr>
                      </m:fPr>
                      <m:num>
                        <m:r>
                          <a:rPr lang="tr-TR" sz="1600" i="1" kern="100">
                            <a:solidFill>
                              <a:srgbClr val="000000"/>
                            </a:solidFill>
                            <a:effectLst/>
                            <a:latin typeface="Cambria Math" panose="02040503050406030204" pitchFamily="18" charset="0"/>
                            <a:ea typeface="Times New Roman" panose="02020603050405020304" pitchFamily="18" charset="0"/>
                          </a:rPr>
                          <m:t>1,384</m:t>
                        </m:r>
                        <m:r>
                          <a:rPr lang="tr-TR" sz="1600" i="1" kern="100">
                            <a:solidFill>
                              <a:srgbClr val="000000"/>
                            </a:solidFill>
                            <a:effectLst/>
                            <a:latin typeface="Cambria Math" panose="02040503050406030204" pitchFamily="18" charset="0"/>
                            <a:ea typeface="Times New Roman" panose="02020603050405020304" pitchFamily="18" charset="0"/>
                          </a:rPr>
                          <m:t>𝑃</m:t>
                        </m:r>
                        <m:r>
                          <a:rPr lang="tr-TR" sz="1600" i="1" kern="100">
                            <a:solidFill>
                              <a:srgbClr val="000000"/>
                            </a:solidFill>
                            <a:effectLst/>
                            <a:latin typeface="Cambria Math" panose="02040503050406030204" pitchFamily="18" charset="0"/>
                            <a:ea typeface="Times New Roman" panose="02020603050405020304" pitchFamily="18" charset="0"/>
                          </a:rPr>
                          <m:t>×</m:t>
                        </m:r>
                        <m:r>
                          <a:rPr lang="tr-TR" sz="1600" i="1" kern="100">
                            <a:solidFill>
                              <a:srgbClr val="000000"/>
                            </a:solidFill>
                            <a:effectLst/>
                            <a:latin typeface="Cambria Math" panose="02040503050406030204" pitchFamily="18" charset="0"/>
                            <a:ea typeface="Times New Roman" panose="02020603050405020304" pitchFamily="18" charset="0"/>
                          </a:rPr>
                          <m:t>𝜌</m:t>
                        </m:r>
                        <m:r>
                          <a:rPr lang="tr-TR" sz="1600" i="1" kern="100">
                            <a:solidFill>
                              <a:srgbClr val="000000"/>
                            </a:solidFill>
                            <a:effectLst/>
                            <a:latin typeface="Cambria Math" panose="02040503050406030204" pitchFamily="18" charset="0"/>
                            <a:ea typeface="Times New Roman" panose="02020603050405020304" pitchFamily="18" charset="0"/>
                          </a:rPr>
                          <m:t>×</m:t>
                        </m:r>
                        <m:sSup>
                          <m:sSupPr>
                            <m:ctrlPr>
                              <a:rPr lang="tr-TR" sz="1600" i="1" kern="100">
                                <a:solidFill>
                                  <a:srgbClr val="000000"/>
                                </a:solidFill>
                                <a:effectLst/>
                                <a:latin typeface="Cambria Math" panose="02040503050406030204" pitchFamily="18" charset="0"/>
                                <a:ea typeface="Aptos" panose="020B0004020202020204" pitchFamily="34" charset="0"/>
                              </a:rPr>
                            </m:ctrlPr>
                          </m:sSupPr>
                          <m:e>
                            <m:r>
                              <a:rPr lang="tr-TR" sz="1600" i="1" kern="100">
                                <a:solidFill>
                                  <a:srgbClr val="000000"/>
                                </a:solidFill>
                                <a:effectLst/>
                                <a:latin typeface="Cambria Math" panose="02040503050406030204" pitchFamily="18" charset="0"/>
                                <a:ea typeface="Times New Roman" panose="02020603050405020304" pitchFamily="18" charset="0"/>
                              </a:rPr>
                              <m:t>𝑙</m:t>
                            </m:r>
                          </m:e>
                          <m:sup>
                            <m:r>
                              <a:rPr lang="tr-TR" sz="1600" i="1" kern="100">
                                <a:solidFill>
                                  <a:srgbClr val="000000"/>
                                </a:solidFill>
                                <a:effectLst/>
                                <a:latin typeface="Cambria Math" panose="02040503050406030204" pitchFamily="18" charset="0"/>
                                <a:ea typeface="Times New Roman" panose="02020603050405020304" pitchFamily="18" charset="0"/>
                              </a:rPr>
                              <m:t>2</m:t>
                            </m:r>
                          </m:sup>
                        </m:sSup>
                      </m:num>
                      <m:den>
                        <m:sSubSup>
                          <m:sSubSupPr>
                            <m:ctrlPr>
                              <a:rPr lang="tr-TR" sz="1600" i="1" kern="100">
                                <a:solidFill>
                                  <a:srgbClr val="000000"/>
                                </a:solidFill>
                                <a:effectLst/>
                                <a:latin typeface="Cambria Math" panose="02040503050406030204" pitchFamily="18" charset="0"/>
                                <a:ea typeface="Aptos" panose="020B0004020202020204" pitchFamily="34" charset="0"/>
                              </a:rPr>
                            </m:ctrlPr>
                          </m:sSubSupPr>
                          <m:e>
                            <m:r>
                              <a:rPr lang="tr-TR" sz="1600" i="1" kern="100">
                                <a:solidFill>
                                  <a:srgbClr val="000000"/>
                                </a:solidFill>
                                <a:effectLst/>
                                <a:latin typeface="Cambria Math" panose="02040503050406030204" pitchFamily="18" charset="0"/>
                                <a:ea typeface="Times New Roman" panose="02020603050405020304" pitchFamily="18" charset="0"/>
                              </a:rPr>
                              <m:t>𝑉</m:t>
                            </m:r>
                          </m:e>
                          <m:sub>
                            <m:r>
                              <a:rPr lang="tr-TR" sz="1600" i="1" kern="100">
                                <a:solidFill>
                                  <a:srgbClr val="000000"/>
                                </a:solidFill>
                                <a:effectLst/>
                                <a:latin typeface="Cambria Math" panose="02040503050406030204" pitchFamily="18" charset="0"/>
                                <a:ea typeface="Times New Roman" panose="02020603050405020304" pitchFamily="18" charset="0"/>
                              </a:rPr>
                              <m:t>𝐿</m:t>
                            </m:r>
                          </m:sub>
                          <m:sup>
                            <m:r>
                              <a:rPr lang="tr-TR" sz="1600" i="1" kern="100">
                                <a:solidFill>
                                  <a:srgbClr val="000000"/>
                                </a:solidFill>
                                <a:effectLst/>
                                <a:latin typeface="Cambria Math" panose="02040503050406030204" pitchFamily="18" charset="0"/>
                                <a:ea typeface="Times New Roman" panose="02020603050405020304" pitchFamily="18" charset="0"/>
                              </a:rPr>
                              <m:t>2</m:t>
                            </m:r>
                          </m:sup>
                        </m:sSubSup>
                        <m:sSup>
                          <m:sSupPr>
                            <m:ctrlPr>
                              <a:rPr lang="tr-TR" sz="1600" i="1" kern="100">
                                <a:solidFill>
                                  <a:srgbClr val="000000"/>
                                </a:solidFill>
                                <a:effectLst/>
                                <a:latin typeface="Cambria Math" panose="02040503050406030204" pitchFamily="18" charset="0"/>
                                <a:ea typeface="Aptos" panose="020B0004020202020204" pitchFamily="34" charset="0"/>
                              </a:rPr>
                            </m:ctrlPr>
                          </m:sSupPr>
                          <m:e>
                            <m:r>
                              <a:rPr lang="tr-TR" sz="1600" i="1" kern="100">
                                <a:solidFill>
                                  <a:srgbClr val="000000"/>
                                </a:solidFill>
                                <a:effectLst/>
                                <a:latin typeface="Cambria Math" panose="02040503050406030204" pitchFamily="18" charset="0"/>
                                <a:ea typeface="Times New Roman" panose="02020603050405020304" pitchFamily="18" charset="0"/>
                              </a:rPr>
                              <m:t>𝐶𝑂𝑆</m:t>
                            </m:r>
                          </m:e>
                          <m:sup>
                            <m:r>
                              <a:rPr lang="tr-TR" sz="1600" i="1" kern="100">
                                <a:solidFill>
                                  <a:srgbClr val="000000"/>
                                </a:solidFill>
                                <a:effectLst/>
                                <a:latin typeface="Cambria Math" panose="02040503050406030204" pitchFamily="18" charset="0"/>
                                <a:ea typeface="Times New Roman" panose="02020603050405020304" pitchFamily="18" charset="0"/>
                              </a:rPr>
                              <m:t>2</m:t>
                            </m:r>
                          </m:sup>
                        </m:sSup>
                        <m:r>
                          <a:rPr lang="tr-TR" sz="1600" i="1" kern="100">
                            <a:solidFill>
                              <a:srgbClr val="000000"/>
                            </a:solidFill>
                            <a:effectLst/>
                            <a:latin typeface="Cambria Math" panose="02040503050406030204" pitchFamily="18" charset="0"/>
                            <a:ea typeface="Times New Roman" panose="02020603050405020304" pitchFamily="18" charset="0"/>
                          </a:rPr>
                          <m:t>∅×(1−</m:t>
                        </m:r>
                        <m:r>
                          <a:rPr lang="tr-TR" sz="1600" i="1" kern="100">
                            <a:solidFill>
                              <a:srgbClr val="000000"/>
                            </a:solidFill>
                            <a:effectLst/>
                            <a:latin typeface="Cambria Math" panose="02040503050406030204" pitchFamily="18" charset="0"/>
                            <a:ea typeface="Times New Roman" panose="02020603050405020304" pitchFamily="18" charset="0"/>
                            <a:hlinkClick r:id="" action="ppaction://noaction"/>
                          </a:rPr>
                          <m:t>𝜂</m:t>
                        </m:r>
                        <m:r>
                          <a:rPr lang="tr-TR" sz="1600" i="1" kern="100">
                            <a:solidFill>
                              <a:srgbClr val="000000"/>
                            </a:solidFill>
                            <a:effectLst/>
                            <a:latin typeface="Cambria Math" panose="02040503050406030204" pitchFamily="18" charset="0"/>
                            <a:ea typeface="Times New Roman" panose="02020603050405020304" pitchFamily="18" charset="0"/>
                          </a:rPr>
                          <m:t>)</m:t>
                        </m:r>
                      </m:den>
                    </m:f>
                    <m:r>
                      <a:rPr lang="tr-TR" sz="1600" i="1" kern="100">
                        <a:solidFill>
                          <a:srgbClr val="000000"/>
                        </a:solidFill>
                        <a:effectLst/>
                        <a:latin typeface="Cambria Math" panose="02040503050406030204" pitchFamily="18" charset="0"/>
                        <a:ea typeface="Times New Roman" panose="02020603050405020304" pitchFamily="18" charset="0"/>
                      </a:rPr>
                      <m:t>×</m:t>
                    </m:r>
                  </m:oMath>
                </a14:m>
                <a:r>
                  <a:rPr lang="tr-TR" sz="16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D</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10000"/>
                  </a:lnSpc>
                  <a:spcAft>
                    <a:spcPts val="25"/>
                  </a:spcAft>
                  <a:buFont typeface="Arial" panose="020B0604020202020204" pitchFamily="34" charset="0"/>
                  <a:buChar char="•"/>
                </a:pPr>
                <a:r>
                  <a:rPr lang="tr-T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Burada;</a:t>
                </a:r>
              </a:p>
              <a:p>
                <a:pPr marL="6350" indent="-6350">
                  <a:lnSpc>
                    <a:spcPct val="110000"/>
                  </a:lnSpc>
                  <a:spcAft>
                    <a:spcPts val="25"/>
                  </a:spcAft>
                </a:pPr>
                <a14:m>
                  <m:oMath xmlns:m="http://schemas.openxmlformats.org/officeDocument/2006/math">
                    <m:r>
                      <a:rPr lang="tr-TR" sz="1400" i="1" kern="100">
                        <a:solidFill>
                          <a:srgbClr val="000000"/>
                        </a:solidFill>
                        <a:effectLst/>
                        <a:latin typeface="Cambria Math" panose="02040503050406030204" pitchFamily="18" charset="0"/>
                        <a:ea typeface="Times New Roman" panose="02020603050405020304" pitchFamily="18" charset="0"/>
                      </a:rPr>
                      <m:t>𝑃</m:t>
                    </m:r>
                  </m:oMath>
                </a14:m>
                <a:r>
                  <a:rPr lang="tr-T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iletilecek güç,</a:t>
                </a:r>
              </a:p>
              <a:p>
                <a:pPr marL="6350" indent="-6350">
                  <a:lnSpc>
                    <a:spcPct val="110000"/>
                  </a:lnSpc>
                  <a:spcAft>
                    <a:spcPts val="25"/>
                  </a:spcAft>
                </a:pPr>
                <a14:m>
                  <m:oMath xmlns:m="http://schemas.openxmlformats.org/officeDocument/2006/math">
                    <m:r>
                      <a:rPr lang="tr-TR" sz="1400" i="1" kern="100">
                        <a:solidFill>
                          <a:srgbClr val="000000"/>
                        </a:solidFill>
                        <a:effectLst/>
                        <a:latin typeface="Cambria Math" panose="02040503050406030204" pitchFamily="18" charset="0"/>
                        <a:ea typeface="Times New Roman" panose="02020603050405020304" pitchFamily="18" charset="0"/>
                      </a:rPr>
                      <m:t>𝑙</m:t>
                    </m:r>
                  </m:oMath>
                </a14:m>
                <a:r>
                  <a:rPr lang="tr-T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iletkenin uzunluğu,</a:t>
                </a:r>
              </a:p>
              <a:p>
                <a:pPr marL="6350" indent="-6350">
                  <a:lnSpc>
                    <a:spcPct val="110000"/>
                  </a:lnSpc>
                  <a:spcAft>
                    <a:spcPts val="25"/>
                  </a:spcAft>
                </a:pPr>
                <a14:m>
                  <m:oMath xmlns:m="http://schemas.openxmlformats.org/officeDocument/2006/math">
                    <m:r>
                      <a:rPr lang="tr-TR" sz="1400" i="1" kern="100">
                        <a:solidFill>
                          <a:srgbClr val="000000"/>
                        </a:solidFill>
                        <a:effectLst/>
                        <a:latin typeface="Cambria Math" panose="02040503050406030204" pitchFamily="18" charset="0"/>
                        <a:ea typeface="Times New Roman" panose="02020603050405020304" pitchFamily="18" charset="0"/>
                      </a:rPr>
                      <m:t>𝐷</m:t>
                    </m:r>
                  </m:oMath>
                </a14:m>
                <a:r>
                  <a:rPr lang="tr-T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alüminyumun özgül ağırlığı,</a:t>
                </a:r>
              </a:p>
              <a:p>
                <a:pPr marL="6350" indent="-6350">
                  <a:lnSpc>
                    <a:spcPct val="110000"/>
                  </a:lnSpc>
                  <a:spcAft>
                    <a:spcPts val="25"/>
                  </a:spcAft>
                </a:pPr>
                <a14:m>
                  <m:oMath xmlns:m="http://schemas.openxmlformats.org/officeDocument/2006/math">
                    <m:r>
                      <a:rPr lang="tr-TR" sz="1400" i="1" kern="100">
                        <a:solidFill>
                          <a:srgbClr val="000000"/>
                        </a:solidFill>
                        <a:effectLst/>
                        <a:latin typeface="Cambria Math" panose="02040503050406030204" pitchFamily="18" charset="0"/>
                        <a:ea typeface="Times New Roman" panose="02020603050405020304" pitchFamily="18" charset="0"/>
                      </a:rPr>
                      <m:t>𝜌</m:t>
                    </m:r>
                  </m:oMath>
                </a14:m>
                <a:r>
                  <a:rPr lang="tr-T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alüminyumun direnci,</a:t>
                </a:r>
              </a:p>
              <a:p>
                <a:pPr marL="6350" indent="-6350">
                  <a:lnSpc>
                    <a:spcPct val="110000"/>
                  </a:lnSpc>
                  <a:spcAft>
                    <a:spcPts val="25"/>
                  </a:spcAft>
                </a:pPr>
                <a14:m>
                  <m:oMath xmlns:m="http://schemas.openxmlformats.org/officeDocument/2006/math">
                    <m:sSub>
                      <m:sSubPr>
                        <m:ctrlPr>
                          <a:rPr lang="tr-TR" sz="1400" i="1" kern="100">
                            <a:solidFill>
                              <a:srgbClr val="000000"/>
                            </a:solidFill>
                            <a:effectLst/>
                            <a:latin typeface="Cambria Math" panose="02040503050406030204" pitchFamily="18" charset="0"/>
                            <a:ea typeface="Aptos" panose="020B0004020202020204" pitchFamily="34" charset="0"/>
                          </a:rPr>
                        </m:ctrlPr>
                      </m:sSubPr>
                      <m:e>
                        <m:r>
                          <a:rPr lang="tr-TR" sz="1400" i="1" kern="100">
                            <a:solidFill>
                              <a:srgbClr val="000000"/>
                            </a:solidFill>
                            <a:effectLst/>
                            <a:latin typeface="Cambria Math" panose="02040503050406030204" pitchFamily="18" charset="0"/>
                            <a:ea typeface="Times New Roman" panose="02020603050405020304" pitchFamily="18" charset="0"/>
                          </a:rPr>
                          <m:t>𝑉</m:t>
                        </m:r>
                      </m:e>
                      <m:sub>
                        <m:r>
                          <a:rPr lang="tr-TR" sz="1400" i="1" kern="100">
                            <a:solidFill>
                              <a:srgbClr val="000000"/>
                            </a:solidFill>
                            <a:effectLst/>
                            <a:latin typeface="Cambria Math" panose="02040503050406030204" pitchFamily="18" charset="0"/>
                            <a:ea typeface="Times New Roman" panose="02020603050405020304" pitchFamily="18" charset="0"/>
                          </a:rPr>
                          <m:t>𝐿</m:t>
                        </m:r>
                      </m:sub>
                    </m:sSub>
                  </m:oMath>
                </a14:m>
                <a:r>
                  <a:rPr lang="tr-T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hat voltajı</a:t>
                </a:r>
              </a:p>
              <a:p>
                <a:pPr marL="6350" indent="-6350">
                  <a:lnSpc>
                    <a:spcPct val="110000"/>
                  </a:lnSpc>
                  <a:spcAft>
                    <a:spcPts val="25"/>
                  </a:spcAft>
                </a:pPr>
                <a14:m>
                  <m:oMath xmlns:m="http://schemas.openxmlformats.org/officeDocument/2006/math">
                    <m:r>
                      <a:rPr lang="tr-TR" sz="1400" i="1" kern="100">
                        <a:solidFill>
                          <a:srgbClr val="000000"/>
                        </a:solidFill>
                        <a:effectLst/>
                        <a:latin typeface="Cambria Math" panose="02040503050406030204" pitchFamily="18" charset="0"/>
                        <a:ea typeface="Times New Roman" panose="02020603050405020304" pitchFamily="18" charset="0"/>
                      </a:rPr>
                      <m:t>𝜂</m:t>
                    </m:r>
                  </m:oMath>
                </a14:m>
                <a:r>
                  <a:rPr lang="tr-T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verim</a:t>
                </a:r>
              </a:p>
              <a:p>
                <a:pPr marL="6350" indent="-6350" algn="just">
                  <a:lnSpc>
                    <a:spcPct val="110000"/>
                  </a:lnSpc>
                  <a:spcAft>
                    <a:spcPts val="25"/>
                  </a:spcAft>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tr-TR"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etin kutusu 2">
                <a:extLst>
                  <a:ext uri="{FF2B5EF4-FFF2-40B4-BE49-F238E27FC236}">
                    <a16:creationId xmlns:a16="http://schemas.microsoft.com/office/drawing/2014/main" id="{5C4AEFA0-C965-FE8E-FC6D-3B760772C2B4}"/>
                  </a:ext>
                </a:extLst>
              </p:cNvPr>
              <p:cNvSpPr txBox="1">
                <a:spLocks noRot="1" noChangeAspect="1" noMove="1" noResize="1" noEditPoints="1" noAdjustHandles="1" noChangeArrowheads="1" noChangeShapeType="1" noTextEdit="1"/>
              </p:cNvSpPr>
              <p:nvPr/>
            </p:nvSpPr>
            <p:spPr>
              <a:xfrm>
                <a:off x="242479" y="712741"/>
                <a:ext cx="5468259" cy="6348661"/>
              </a:xfrm>
              <a:prstGeom prst="rect">
                <a:avLst/>
              </a:prstGeom>
              <a:blipFill>
                <a:blip r:embed="rId3"/>
                <a:stretch>
                  <a:fillRect l="-446" r="-55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Metin kutusu 3">
                <a:extLst>
                  <a:ext uri="{FF2B5EF4-FFF2-40B4-BE49-F238E27FC236}">
                    <a16:creationId xmlns:a16="http://schemas.microsoft.com/office/drawing/2014/main" id="{2559FE72-977E-E437-30FA-AFF2F7F6670B}"/>
                  </a:ext>
                </a:extLst>
              </p:cNvPr>
              <p:cNvSpPr txBox="1"/>
              <p:nvPr/>
            </p:nvSpPr>
            <p:spPr>
              <a:xfrm>
                <a:off x="5671277" y="882341"/>
                <a:ext cx="6278244" cy="5093317"/>
              </a:xfrm>
              <a:prstGeom prst="rect">
                <a:avLst/>
              </a:prstGeom>
              <a:noFill/>
            </p:spPr>
            <p:txBody>
              <a:bodyPr wrap="square" rtlCol="0">
                <a:spAutoFit/>
              </a:bodyPr>
              <a:lstStyle/>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Sehim aşağıdaki formül kullanılarak hesaplanabilir;</a:t>
                </a: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tr-TR" sz="1600" i="1" kern="100">
                        <a:solidFill>
                          <a:srgbClr val="000000"/>
                        </a:solidFill>
                        <a:effectLst/>
                        <a:latin typeface="Cambria Math" panose="02040503050406030204" pitchFamily="18" charset="0"/>
                        <a:ea typeface="Times New Roman" panose="02020603050405020304" pitchFamily="18" charset="0"/>
                      </a:rPr>
                      <m:t>𝑆</m:t>
                    </m:r>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𝑊</m:t>
                        </m:r>
                      </m:e>
                      <m:sub>
                        <m:r>
                          <a:rPr lang="tr-TR" sz="1600" i="1" kern="100">
                            <a:solidFill>
                              <a:srgbClr val="000000"/>
                            </a:solidFill>
                            <a:effectLst/>
                            <a:latin typeface="Cambria Math" panose="02040503050406030204" pitchFamily="18" charset="0"/>
                            <a:ea typeface="Times New Roman" panose="02020603050405020304" pitchFamily="18" charset="0"/>
                          </a:rPr>
                          <m:t>𝑟</m:t>
                        </m:r>
                      </m:sub>
                    </m:sSub>
                    <m:sSup>
                      <m:sSupPr>
                        <m:ctrlPr>
                          <a:rPr lang="tr-TR" sz="1600" i="1" kern="100">
                            <a:solidFill>
                              <a:srgbClr val="000000"/>
                            </a:solidFill>
                            <a:effectLst/>
                            <a:latin typeface="Cambria Math" panose="02040503050406030204" pitchFamily="18" charset="0"/>
                            <a:ea typeface="Aptos" panose="020B0004020202020204" pitchFamily="34" charset="0"/>
                          </a:rPr>
                        </m:ctrlPr>
                      </m:sSupPr>
                      <m:e>
                        <m:r>
                          <a:rPr lang="tr-TR" sz="1600" i="1" kern="100">
                            <a:solidFill>
                              <a:srgbClr val="000000"/>
                            </a:solidFill>
                            <a:effectLst/>
                            <a:latin typeface="Cambria Math" panose="02040503050406030204" pitchFamily="18" charset="0"/>
                            <a:ea typeface="Times New Roman" panose="02020603050405020304" pitchFamily="18" charset="0"/>
                          </a:rPr>
                          <m:t>𝐿</m:t>
                        </m:r>
                      </m:e>
                      <m:sup>
                        <m:r>
                          <a:rPr lang="tr-TR" sz="1600" i="1" kern="100">
                            <a:solidFill>
                              <a:srgbClr val="000000"/>
                            </a:solidFill>
                            <a:effectLst/>
                            <a:latin typeface="Cambria Math" panose="02040503050406030204" pitchFamily="18" charset="0"/>
                            <a:ea typeface="Times New Roman" panose="02020603050405020304" pitchFamily="18" charset="0"/>
                          </a:rPr>
                          <m:t>2</m:t>
                        </m:r>
                      </m:sup>
                    </m:sSup>
                    <m:r>
                      <a:rPr lang="tr-TR" sz="1600" i="1" kern="100">
                        <a:solidFill>
                          <a:srgbClr val="000000"/>
                        </a:solidFill>
                        <a:effectLst/>
                        <a:latin typeface="Cambria Math" panose="02040503050406030204" pitchFamily="18" charset="0"/>
                        <a:ea typeface="Times New Roman" panose="02020603050405020304" pitchFamily="18" charset="0"/>
                      </a:rPr>
                      <m:t>/8</m:t>
                    </m:r>
                    <m:r>
                      <a:rPr lang="tr-TR" sz="1600" i="1" kern="100">
                        <a:solidFill>
                          <a:srgbClr val="000000"/>
                        </a:solidFill>
                        <a:effectLst/>
                        <a:latin typeface="Cambria Math" panose="02040503050406030204" pitchFamily="18" charset="0"/>
                        <a:ea typeface="Times New Roman" panose="02020603050405020304" pitchFamily="18" charset="0"/>
                      </a:rPr>
                      <m:t>𝑇</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Burada, </a:t>
                </a:r>
              </a:p>
              <a:p>
                <a:pPr marL="285750" indent="-285750" algn="just">
                  <a:lnSpc>
                    <a:spcPct val="110000"/>
                  </a:lnSpc>
                  <a:spcAft>
                    <a:spcPts val="25"/>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𝑊𝑟 iletkenin uzunluk başına ağırlığı, L açıklık uzunluğu ve T gerilmedir. </a:t>
                </a:r>
              </a:p>
              <a:p>
                <a:pPr marL="285750" indent="-285750" algn="just">
                  <a:lnSpc>
                    <a:spcPct val="110000"/>
                  </a:lnSpc>
                  <a:spcAft>
                    <a:spcPts val="25"/>
                  </a:spcAf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İletkenlerin aralığı, hem elektriksel hem de mekanik faktörlerle belirlenir. Daha büyük aralık, endüktansı artırarak voltaj düşüşüne neden olur, bu yüzden iletkenler arasındaki mesafe korunmalıdır. </a:t>
                </a:r>
              </a:p>
              <a:p>
                <a:pPr marL="285750" indent="-285750" algn="just">
                  <a:lnSpc>
                    <a:spcPct val="110000"/>
                  </a:lnSpc>
                  <a:spcAft>
                    <a:spcPts val="25"/>
                  </a:spcAft>
                  <a:buFont typeface="Arial" panose="020B0604020202020204" pitchFamily="34" charset="0"/>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0000"/>
                  </a:lnSpc>
                  <a:spcAft>
                    <a:spcPts val="25"/>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Minimum mesafe, en kötü durumdaki (yüksek sıcaklık ve rüzgâr) elektriksel açıklıklara göre belirlenir</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600" dirty="0">
                    <a:latin typeface="Calibri" panose="020F0502020204030204" pitchFamily="34" charset="0"/>
                    <a:ea typeface="Calibri" panose="020F0502020204030204" pitchFamily="34" charset="0"/>
                    <a:cs typeface="Calibri" panose="020F0502020204030204" pitchFamily="34" charset="0"/>
                  </a:rPr>
                  <a:t>Alüminyum iletkenler için aralık formülü</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10000"/>
                  </a:lnSpc>
                  <a:spcAft>
                    <a:spcPts val="25"/>
                  </a:spcAft>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𝑆</m:t>
                        </m:r>
                      </m:e>
                      <m:sub>
                        <m:r>
                          <a:rPr lang="tr-TR" sz="1600" i="1" kern="100">
                            <a:solidFill>
                              <a:srgbClr val="000000"/>
                            </a:solidFill>
                            <a:effectLst/>
                            <a:latin typeface="Cambria Math" panose="02040503050406030204" pitchFamily="18" charset="0"/>
                            <a:ea typeface="Times New Roman" panose="02020603050405020304" pitchFamily="18" charset="0"/>
                          </a:rPr>
                          <m:t>𝑃</m:t>
                        </m:r>
                      </m:sub>
                    </m:sSub>
                    <m:r>
                      <a:rPr lang="tr-TR" sz="1600" i="1" kern="100">
                        <a:solidFill>
                          <a:srgbClr val="000000"/>
                        </a:solidFill>
                        <a:effectLst/>
                        <a:latin typeface="Cambria Math" panose="02040503050406030204" pitchFamily="18" charset="0"/>
                        <a:ea typeface="Times New Roman" panose="02020603050405020304" pitchFamily="18" charset="0"/>
                      </a:rPr>
                      <m:t>=</m:t>
                    </m:r>
                    <m:rad>
                      <m:radPr>
                        <m:degHide m:val="on"/>
                        <m:ctrlPr>
                          <a:rPr lang="tr-TR" sz="1600" i="1" kern="100">
                            <a:solidFill>
                              <a:srgbClr val="000000"/>
                            </a:solidFill>
                            <a:effectLst/>
                            <a:latin typeface="Cambria Math" panose="02040503050406030204" pitchFamily="18" charset="0"/>
                            <a:ea typeface="Times New Roman" panose="02020603050405020304" pitchFamily="18" charset="0"/>
                          </a:rPr>
                        </m:ctrlPr>
                      </m:radPr>
                      <m:deg/>
                      <m:e>
                        <m:r>
                          <a:rPr lang="tr-TR" sz="1600" i="1" kern="100">
                            <a:solidFill>
                              <a:srgbClr val="000000"/>
                            </a:solidFill>
                            <a:effectLst/>
                            <a:latin typeface="Cambria Math" panose="02040503050406030204" pitchFamily="18" charset="0"/>
                            <a:ea typeface="Times New Roman" panose="02020603050405020304" pitchFamily="18" charset="0"/>
                          </a:rPr>
                          <m:t>𝑆</m:t>
                        </m:r>
                      </m:e>
                    </m:rad>
                    <m:r>
                      <a:rPr lang="tr-TR" sz="1600" i="1" kern="100">
                        <a:solidFill>
                          <a:srgbClr val="000000"/>
                        </a:solidFill>
                        <a:effectLst/>
                        <a:latin typeface="Cambria Math" panose="02040503050406030204" pitchFamily="18" charset="0"/>
                        <a:ea typeface="Times New Roman" panose="02020603050405020304" pitchFamily="18" charset="0"/>
                      </a:rPr>
                      <m:t>+</m:t>
                    </m:r>
                    <m:f>
                      <m:fPr>
                        <m:ctrlPr>
                          <a:rPr lang="tr-TR" sz="1600" i="1" kern="100">
                            <a:solidFill>
                              <a:srgbClr val="000000"/>
                            </a:solidFill>
                            <a:effectLst/>
                            <a:latin typeface="Cambria Math" panose="02040503050406030204" pitchFamily="18" charset="0"/>
                            <a:ea typeface="Times New Roman" panose="02020603050405020304" pitchFamily="18" charset="0"/>
                          </a:rPr>
                        </m:ctrlPr>
                      </m:fPr>
                      <m:num>
                        <m:r>
                          <a:rPr lang="tr-TR" sz="1600" i="1" kern="100">
                            <a:solidFill>
                              <a:srgbClr val="000000"/>
                            </a:solidFill>
                            <a:effectLst/>
                            <a:latin typeface="Cambria Math" panose="02040503050406030204" pitchFamily="18" charset="0"/>
                            <a:ea typeface="Times New Roman" panose="02020603050405020304" pitchFamily="18" charset="0"/>
                          </a:rPr>
                          <m:t>𝑉</m:t>
                        </m:r>
                      </m:num>
                      <m:den>
                        <m:r>
                          <a:rPr lang="tr-TR" sz="1600" i="1" kern="100">
                            <a:solidFill>
                              <a:srgbClr val="000000"/>
                            </a:solidFill>
                            <a:effectLst/>
                            <a:latin typeface="Cambria Math" panose="02040503050406030204" pitchFamily="18" charset="0"/>
                            <a:ea typeface="Times New Roman" panose="02020603050405020304" pitchFamily="18" charset="0"/>
                          </a:rPr>
                          <m:t>150</m:t>
                        </m:r>
                      </m:den>
                    </m:f>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Burada;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𝑆</m:t>
                        </m:r>
                      </m:e>
                      <m:sub>
                        <m:r>
                          <a:rPr lang="tr-TR" sz="1600" i="1" kern="100">
                            <a:solidFill>
                              <a:srgbClr val="000000"/>
                            </a:solidFill>
                            <a:effectLst/>
                            <a:latin typeface="Cambria Math" panose="02040503050406030204" pitchFamily="18" charset="0"/>
                            <a:ea typeface="Times New Roman" panose="02020603050405020304" pitchFamily="18" charset="0"/>
                          </a:rPr>
                          <m:t>𝑃</m:t>
                        </m:r>
                      </m:sub>
                    </m:sSub>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aralık, S metre cinsinden sehim ve V, kV cinsinden hat voltajıdır.</a:t>
                </a:r>
              </a:p>
              <a:p>
                <a:pPr marL="6350" indent="-6350" algn="just">
                  <a:lnSpc>
                    <a:spcPct val="110000"/>
                  </a:lnSpc>
                  <a:spcAft>
                    <a:spcPts val="25"/>
                  </a:spcAft>
                </a:pPr>
                <a:r>
                  <a:rPr lang="tr-TR" sz="1800" kern="100" dirty="0">
                    <a:solidFill>
                      <a:srgbClr val="000000"/>
                    </a:solidFill>
                    <a:effectLst/>
                    <a:latin typeface="Times New Roman" panose="02020603050405020304" pitchFamily="18" charset="0"/>
                    <a:ea typeface="Times New Roman" panose="02020603050405020304" pitchFamily="18" charset="0"/>
                  </a:rPr>
                  <a:t> </a:t>
                </a:r>
              </a:p>
            </p:txBody>
          </p:sp>
        </mc:Choice>
        <mc:Fallback xmlns="">
          <p:sp>
            <p:nvSpPr>
              <p:cNvPr id="4" name="Metin kutusu 3">
                <a:extLst>
                  <a:ext uri="{FF2B5EF4-FFF2-40B4-BE49-F238E27FC236}">
                    <a16:creationId xmlns:a16="http://schemas.microsoft.com/office/drawing/2014/main" id="{2559FE72-977E-E437-30FA-AFF2F7F6670B}"/>
                  </a:ext>
                </a:extLst>
              </p:cNvPr>
              <p:cNvSpPr txBox="1">
                <a:spLocks noRot="1" noChangeAspect="1" noMove="1" noResize="1" noEditPoints="1" noAdjustHandles="1" noChangeArrowheads="1" noChangeShapeType="1" noTextEdit="1"/>
              </p:cNvSpPr>
              <p:nvPr/>
            </p:nvSpPr>
            <p:spPr>
              <a:xfrm>
                <a:off x="5671277" y="882341"/>
                <a:ext cx="6278244" cy="5093317"/>
              </a:xfrm>
              <a:prstGeom prst="rect">
                <a:avLst/>
              </a:prstGeom>
              <a:blipFill>
                <a:blip r:embed="rId4"/>
                <a:stretch>
                  <a:fillRect l="-388" t="-120" r="-583"/>
                </a:stretch>
              </a:blipFill>
            </p:spPr>
            <p:txBody>
              <a:bodyPr/>
              <a:lstStyle/>
              <a:p>
                <a:r>
                  <a:rPr lang="tr-TR">
                    <a:noFill/>
                  </a:rPr>
                  <a:t> </a:t>
                </a:r>
              </a:p>
            </p:txBody>
          </p:sp>
        </mc:Fallback>
      </mc:AlternateContent>
    </p:spTree>
    <p:extLst>
      <p:ext uri="{BB962C8B-B14F-4D97-AF65-F5344CB8AC3E}">
        <p14:creationId xmlns:p14="http://schemas.microsoft.com/office/powerpoint/2010/main" val="54761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500"/>
                                        <p:tgtEl>
                                          <p:spTgt spid="3">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fade">
                                      <p:cBhvr>
                                        <p:cTn id="45" dur="500"/>
                                        <p:tgtEl>
                                          <p:spTgt spid="3">
                                            <p:txEl>
                                              <p:pRg st="15" end="1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fade">
                                      <p:cBhvr>
                                        <p:cTn id="48" dur="500"/>
                                        <p:tgtEl>
                                          <p:spTgt spid="3">
                                            <p:txEl>
                                              <p:pRg st="16" end="1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animEffect transition="in" filter="fade">
                                      <p:cBhvr>
                                        <p:cTn id="51" dur="500"/>
                                        <p:tgtEl>
                                          <p:spTgt spid="3">
                                            <p:txEl>
                                              <p:pRg st="17" end="1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8" end="18"/>
                                            </p:txEl>
                                          </p:spTgt>
                                        </p:tgtEl>
                                        <p:attrNameLst>
                                          <p:attrName>style.visibility</p:attrName>
                                        </p:attrNameLst>
                                      </p:cBhvr>
                                      <p:to>
                                        <p:strVal val="visible"/>
                                      </p:to>
                                    </p:set>
                                    <p:animEffect transition="in" filter="fade">
                                      <p:cBhvr>
                                        <p:cTn id="54" dur="500"/>
                                        <p:tgtEl>
                                          <p:spTgt spid="3">
                                            <p:txEl>
                                              <p:pRg st="18" end="1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Effect transition="in" filter="fade">
                                      <p:cBhvr>
                                        <p:cTn id="59" dur="500"/>
                                        <p:tgtEl>
                                          <p:spTgt spid="4">
                                            <p:txEl>
                                              <p:pRg st="0" end="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fade">
                                      <p:cBhvr>
                                        <p:cTn id="62" dur="500"/>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500"/>
                                        <p:tgtEl>
                                          <p:spTgt spid="4">
                                            <p:txEl>
                                              <p:pRg st="3" end="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fade">
                                      <p:cBhvr>
                                        <p:cTn id="70" dur="500"/>
                                        <p:tgtEl>
                                          <p:spTgt spid="4">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fade">
                                      <p:cBhvr>
                                        <p:cTn id="75" dur="500"/>
                                        <p:tgtEl>
                                          <p:spTgt spid="4">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500"/>
                                        <p:tgtEl>
                                          <p:spTgt spid="4">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animEffect transition="in" filter="fade">
                                      <p:cBhvr>
                                        <p:cTn id="85" dur="500"/>
                                        <p:tgtEl>
                                          <p:spTgt spid="4">
                                            <p:txEl>
                                              <p:pRg st="9" end="9"/>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4">
                                            <p:txEl>
                                              <p:pRg st="10" end="10"/>
                                            </p:txEl>
                                          </p:spTgt>
                                        </p:tgtEl>
                                        <p:attrNameLst>
                                          <p:attrName>style.visibility</p:attrName>
                                        </p:attrNameLst>
                                      </p:cBhvr>
                                      <p:to>
                                        <p:strVal val="visible"/>
                                      </p:to>
                                    </p:set>
                                    <p:animEffect transition="in" filter="fade">
                                      <p:cBhvr>
                                        <p:cTn id="88" dur="500"/>
                                        <p:tgtEl>
                                          <p:spTgt spid="4">
                                            <p:txEl>
                                              <p:pRg st="10" end="1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11" end="11"/>
                                            </p:txEl>
                                          </p:spTgt>
                                        </p:tgtEl>
                                        <p:attrNameLst>
                                          <p:attrName>style.visibility</p:attrName>
                                        </p:attrNameLst>
                                      </p:cBhvr>
                                      <p:to>
                                        <p:strVal val="visible"/>
                                      </p:to>
                                    </p:set>
                                    <p:animEffect transition="in" filter="fade">
                                      <p:cBhvr>
                                        <p:cTn id="9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çerik Yer Tutucusu 4" descr="metin, ekran görüntüsü, tasarım, zarf içeren bir resim&#10;&#10;Açıklama otomatik olarak oluşturuldu">
            <a:extLst>
              <a:ext uri="{FF2B5EF4-FFF2-40B4-BE49-F238E27FC236}">
                <a16:creationId xmlns:a16="http://schemas.microsoft.com/office/drawing/2014/main" id="{1ABF5AAF-36BA-89D6-188B-181879BC5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47041"/>
            <a:ext cx="12191980" cy="6856718"/>
          </a:xfrm>
          <a:prstGeom prst="rect">
            <a:avLst/>
          </a:prstGeom>
        </p:spPr>
      </p:pic>
      <p:sp>
        <p:nvSpPr>
          <p:cNvPr id="2" name="Metin kutusu 1">
            <a:extLst>
              <a:ext uri="{FF2B5EF4-FFF2-40B4-BE49-F238E27FC236}">
                <a16:creationId xmlns:a16="http://schemas.microsoft.com/office/drawing/2014/main" id="{9B8E16E8-57DB-560D-7584-6737E0660930}"/>
              </a:ext>
            </a:extLst>
          </p:cNvPr>
          <p:cNvSpPr txBox="1"/>
          <p:nvPr/>
        </p:nvSpPr>
        <p:spPr>
          <a:xfrm>
            <a:off x="462116" y="251925"/>
            <a:ext cx="5486400" cy="400110"/>
          </a:xfrm>
          <a:prstGeom prst="rect">
            <a:avLst/>
          </a:prstGeom>
          <a:noFill/>
        </p:spPr>
        <p:txBody>
          <a:bodyPr wrap="square" rtlCol="0">
            <a:spAutoFit/>
          </a:bodyPr>
          <a:lstStyle/>
          <a:p>
            <a:r>
              <a:rPr lang="tr-TR" sz="2000" b="1" dirty="0">
                <a:latin typeface="Calibri" panose="020F0502020204030204" pitchFamily="34" charset="0"/>
                <a:ea typeface="Calibri" panose="020F0502020204030204" pitchFamily="34" charset="0"/>
                <a:cs typeface="Calibri" panose="020F0502020204030204" pitchFamily="34" charset="0"/>
              </a:rPr>
              <a:t>Beş Fazlı İletim Hattı Endüktansı</a:t>
            </a:r>
          </a:p>
        </p:txBody>
      </p:sp>
      <p:sp>
        <p:nvSpPr>
          <p:cNvPr id="3" name="Metin kutusu 2">
            <a:extLst>
              <a:ext uri="{FF2B5EF4-FFF2-40B4-BE49-F238E27FC236}">
                <a16:creationId xmlns:a16="http://schemas.microsoft.com/office/drawing/2014/main" id="{17E5772E-F2F2-C69C-E20B-DF94BA5B005E}"/>
              </a:ext>
            </a:extLst>
          </p:cNvPr>
          <p:cNvSpPr txBox="1"/>
          <p:nvPr/>
        </p:nvSpPr>
        <p:spPr>
          <a:xfrm>
            <a:off x="462116" y="752790"/>
            <a:ext cx="10137058" cy="1077218"/>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Bir iletim hattının endüktansı, amper başına akı bağlantılarıyla hesaplanır. Beş fazlı sistemlerde, iletkenlerin transpoze çevrimi şekilde gösterilmektedir ve nötr bulunmaz. </a:t>
            </a:r>
          </a:p>
          <a:p>
            <a:pPr marL="285750" indent="-285750" algn="just">
              <a:buFont typeface="Arial" panose="020B0604020202020204" pitchFamily="34" charset="0"/>
              <a:buChar char="•"/>
            </a:pPr>
            <a:r>
              <a:rPr lang="tr-TR" sz="1600" dirty="0">
                <a:latin typeface="Calibri" panose="020F0502020204030204" pitchFamily="34" charset="0"/>
                <a:ea typeface="Calibri" panose="020F0502020204030204" pitchFamily="34" charset="0"/>
                <a:cs typeface="Calibri" panose="020F0502020204030204" pitchFamily="34" charset="0"/>
              </a:rPr>
              <a:t>Dolayısıyla, 𝐼𝑎 + 𝐼𝑏 + 𝐼𝑐 + 𝐼𝑑 + 𝐼𝑒 = 0 olacaktır. Transpoze çevriminde akı bağlantıları konumlara göre hesaplanır ve ortalama akı bağlantısı şu şekilde ifade edilir</a:t>
            </a:r>
            <a:r>
              <a:rPr lang="tr-TR" sz="1400" dirty="0"/>
              <a:t>:</a:t>
            </a:r>
          </a:p>
        </p:txBody>
      </p:sp>
      <p:pic>
        <p:nvPicPr>
          <p:cNvPr id="4" name="Resim 3">
            <a:extLst>
              <a:ext uri="{FF2B5EF4-FFF2-40B4-BE49-F238E27FC236}">
                <a16:creationId xmlns:a16="http://schemas.microsoft.com/office/drawing/2014/main" id="{8DF0A72C-85B1-C782-E14C-23D751A60BA2}"/>
              </a:ext>
            </a:extLst>
          </p:cNvPr>
          <p:cNvPicPr>
            <a:picLocks noChangeAspect="1"/>
          </p:cNvPicPr>
          <p:nvPr/>
        </p:nvPicPr>
        <p:blipFill>
          <a:blip r:embed="rId3"/>
          <a:stretch>
            <a:fillRect/>
          </a:stretch>
        </p:blipFill>
        <p:spPr>
          <a:xfrm>
            <a:off x="827317" y="1757046"/>
            <a:ext cx="4752949" cy="3102086"/>
          </a:xfrm>
          <a:prstGeom prst="rect">
            <a:avLst/>
          </a:prstGeom>
        </p:spPr>
      </p:pic>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FE70AC53-F388-6FE1-1168-3F7A315D5174}"/>
                  </a:ext>
                </a:extLst>
              </p:cNvPr>
              <p:cNvSpPr txBox="1"/>
              <p:nvPr/>
            </p:nvSpPr>
            <p:spPr>
              <a:xfrm>
                <a:off x="6611736" y="2110151"/>
                <a:ext cx="5409266" cy="3783343"/>
              </a:xfrm>
              <a:prstGeom prst="rect">
                <a:avLst/>
              </a:prstGeom>
              <a:noFill/>
            </p:spPr>
            <p:txBody>
              <a:bodyPr wrap="square" rtlCol="0">
                <a:spAutoFit/>
              </a:bodyPr>
              <a:lstStyle/>
              <a:p>
                <a:pPr marL="736600" indent="-285750" algn="just">
                  <a:lnSpc>
                    <a:spcPct val="110000"/>
                  </a:lnSpc>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iletkeninin ortalama akı bağlantısı:</a:t>
                </a:r>
              </a:p>
              <a:p>
                <a:pPr marL="736600" indent="-285750" algn="just">
                  <a:lnSpc>
                    <a:spcPct val="110000"/>
                  </a:lnSpc>
                  <a:buFont typeface="Arial" panose="020B0604020202020204" pitchFamily="34" charset="0"/>
                  <a:buChar char="•"/>
                </a:pP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𝜆</m:t>
                        </m:r>
                      </m:e>
                      <m:sub>
                        <m:r>
                          <a:rPr lang="tr-TR" sz="1600" i="1" kern="100">
                            <a:solidFill>
                              <a:srgbClr val="000000"/>
                            </a:solidFill>
                            <a:effectLst/>
                            <a:latin typeface="Cambria Math" panose="02040503050406030204" pitchFamily="18" charset="0"/>
                            <a:ea typeface="Times New Roman" panose="02020603050405020304" pitchFamily="18" charset="0"/>
                          </a:rPr>
                          <m:t>𝑎</m:t>
                        </m:r>
                      </m:sub>
                    </m:sSub>
                    <m:r>
                      <a:rPr lang="tr-TR" sz="1600" i="1" kern="100">
                        <a:solidFill>
                          <a:srgbClr val="000000"/>
                        </a:solidFill>
                        <a:effectLst/>
                        <a:latin typeface="Cambria Math" panose="02040503050406030204" pitchFamily="18" charset="0"/>
                        <a:ea typeface="Times New Roman" panose="02020603050405020304" pitchFamily="18" charset="0"/>
                      </a:rPr>
                      <m:t>=</m:t>
                    </m:r>
                    <m:f>
                      <m:fPr>
                        <m:ctrlPr>
                          <a:rPr lang="tr-TR" sz="1600" i="1" kern="100">
                            <a:solidFill>
                              <a:srgbClr val="000000"/>
                            </a:solidFill>
                            <a:effectLst/>
                            <a:latin typeface="Cambria Math" panose="02040503050406030204" pitchFamily="18" charset="0"/>
                            <a:ea typeface="Aptos" panose="020B0004020202020204" pitchFamily="34" charset="0"/>
                          </a:rPr>
                        </m:ctrlPr>
                      </m:fPr>
                      <m:num>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𝜆</m:t>
                            </m:r>
                          </m:e>
                          <m:sub>
                            <m:r>
                              <a:rPr lang="tr-TR" sz="1600" i="1" kern="100">
                                <a:solidFill>
                                  <a:srgbClr val="000000"/>
                                </a:solidFill>
                                <a:effectLst/>
                                <a:latin typeface="Cambria Math" panose="02040503050406030204" pitchFamily="18" charset="0"/>
                                <a:ea typeface="Times New Roman" panose="02020603050405020304" pitchFamily="18" charset="0"/>
                              </a:rPr>
                              <m:t>𝑎</m:t>
                            </m:r>
                            <m:r>
                              <a:rPr lang="tr-TR" sz="1600" i="1" kern="100">
                                <a:solidFill>
                                  <a:srgbClr val="000000"/>
                                </a:solidFill>
                                <a:effectLst/>
                                <a:latin typeface="Cambria Math" panose="02040503050406030204" pitchFamily="18" charset="0"/>
                                <a:ea typeface="Times New Roman" panose="02020603050405020304" pitchFamily="18" charset="0"/>
                              </a:rPr>
                              <m:t>1</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𝜆</m:t>
                            </m:r>
                          </m:e>
                          <m:sub>
                            <m:r>
                              <a:rPr lang="tr-TR" sz="1600" i="1" kern="100">
                                <a:solidFill>
                                  <a:srgbClr val="000000"/>
                                </a:solidFill>
                                <a:effectLst/>
                                <a:latin typeface="Cambria Math" panose="02040503050406030204" pitchFamily="18" charset="0"/>
                                <a:ea typeface="Times New Roman" panose="02020603050405020304" pitchFamily="18" charset="0"/>
                              </a:rPr>
                              <m:t>𝑎</m:t>
                            </m:r>
                            <m:r>
                              <a:rPr lang="tr-TR" sz="1600" i="1" kern="100">
                                <a:solidFill>
                                  <a:srgbClr val="000000"/>
                                </a:solidFill>
                                <a:effectLst/>
                                <a:latin typeface="Cambria Math" panose="02040503050406030204" pitchFamily="18" charset="0"/>
                                <a:ea typeface="Times New Roman" panose="02020603050405020304" pitchFamily="18" charset="0"/>
                              </a:rPr>
                              <m:t>2</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𝜆</m:t>
                            </m:r>
                          </m:e>
                          <m:sub>
                            <m:r>
                              <a:rPr lang="tr-TR" sz="1600" i="1" kern="100">
                                <a:solidFill>
                                  <a:srgbClr val="000000"/>
                                </a:solidFill>
                                <a:effectLst/>
                                <a:latin typeface="Cambria Math" panose="02040503050406030204" pitchFamily="18" charset="0"/>
                                <a:ea typeface="Times New Roman" panose="02020603050405020304" pitchFamily="18" charset="0"/>
                              </a:rPr>
                              <m:t>𝑎</m:t>
                            </m:r>
                            <m:r>
                              <a:rPr lang="tr-TR" sz="1600" i="1" kern="100">
                                <a:solidFill>
                                  <a:srgbClr val="000000"/>
                                </a:solidFill>
                                <a:effectLst/>
                                <a:latin typeface="Cambria Math" panose="02040503050406030204" pitchFamily="18" charset="0"/>
                                <a:ea typeface="Times New Roman" panose="02020603050405020304" pitchFamily="18" charset="0"/>
                              </a:rPr>
                              <m:t>3</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𝜆</m:t>
                            </m:r>
                          </m:e>
                          <m:sub>
                            <m:r>
                              <a:rPr lang="tr-TR" sz="1600" i="1" kern="100">
                                <a:solidFill>
                                  <a:srgbClr val="000000"/>
                                </a:solidFill>
                                <a:effectLst/>
                                <a:latin typeface="Cambria Math" panose="02040503050406030204" pitchFamily="18" charset="0"/>
                                <a:ea typeface="Times New Roman" panose="02020603050405020304" pitchFamily="18" charset="0"/>
                              </a:rPr>
                              <m:t>𝑎</m:t>
                            </m:r>
                            <m:r>
                              <a:rPr lang="tr-TR" sz="1600" i="1" kern="100">
                                <a:solidFill>
                                  <a:srgbClr val="000000"/>
                                </a:solidFill>
                                <a:effectLst/>
                                <a:latin typeface="Cambria Math" panose="02040503050406030204" pitchFamily="18" charset="0"/>
                                <a:ea typeface="Times New Roman" panose="02020603050405020304" pitchFamily="18" charset="0"/>
                              </a:rPr>
                              <m:t>4</m:t>
                            </m:r>
                          </m:sub>
                        </m:sSub>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𝜆</m:t>
                            </m:r>
                          </m:e>
                          <m:sub>
                            <m:r>
                              <a:rPr lang="tr-TR" sz="1600" i="1" kern="100">
                                <a:solidFill>
                                  <a:srgbClr val="000000"/>
                                </a:solidFill>
                                <a:effectLst/>
                                <a:latin typeface="Cambria Math" panose="02040503050406030204" pitchFamily="18" charset="0"/>
                                <a:ea typeface="Times New Roman" panose="02020603050405020304" pitchFamily="18" charset="0"/>
                              </a:rPr>
                              <m:t>𝑎</m:t>
                            </m:r>
                            <m:r>
                              <a:rPr lang="tr-TR" sz="1600" i="1" kern="100">
                                <a:solidFill>
                                  <a:srgbClr val="000000"/>
                                </a:solidFill>
                                <a:effectLst/>
                                <a:latin typeface="Cambria Math" panose="02040503050406030204" pitchFamily="18" charset="0"/>
                                <a:ea typeface="Times New Roman" panose="02020603050405020304" pitchFamily="18" charset="0"/>
                              </a:rPr>
                              <m:t>5</m:t>
                            </m:r>
                          </m:sub>
                        </m:sSub>
                      </m:num>
                      <m:den>
                        <m:r>
                          <a:rPr lang="tr-TR" sz="1600" i="1" kern="100">
                            <a:solidFill>
                              <a:srgbClr val="000000"/>
                            </a:solidFill>
                            <a:effectLst/>
                            <a:latin typeface="Cambria Math" panose="02040503050406030204" pitchFamily="18" charset="0"/>
                            <a:ea typeface="Times New Roman" panose="02020603050405020304" pitchFamily="18" charset="0"/>
                          </a:rPr>
                          <m:t>5</m:t>
                        </m:r>
                      </m:den>
                    </m:f>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457200" indent="-6350" algn="just">
                  <a:lnSpc>
                    <a:spcPct val="110000"/>
                  </a:lnSpc>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36600" indent="-285750" algn="just">
                  <a:lnSpc>
                    <a:spcPct val="110000"/>
                  </a:lnSpc>
                  <a:buFont typeface="Arial" panose="020B0604020202020204" pitchFamily="34" charset="0"/>
                  <a:buChar char="•"/>
                </a:pP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 </a:t>
                </a:r>
                <a:r>
                  <a:rPr lang="tr-TR" sz="16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tr-TR" sz="1600" kern="1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457200" indent="-6350" algn="just">
                  <a:lnSpc>
                    <a:spcPct val="110000"/>
                  </a:lnSpc>
                </a:pPr>
                <a:endPar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36600" indent="-285750" algn="just">
                  <a:lnSpc>
                    <a:spcPct val="110000"/>
                  </a:lnSpc>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Faz başına ortalama endüktans:</a:t>
                </a:r>
              </a:p>
              <a:p>
                <a:pPr marL="457200" indent="-6350" algn="just">
                  <a:lnSpc>
                    <a:spcPct val="110000"/>
                  </a:lnSpc>
                </a:pPr>
                <a14:m>
                  <m:oMathPara xmlns:m="http://schemas.openxmlformats.org/officeDocument/2006/math">
                    <m:oMathParaPr>
                      <m:jc m:val="centerGroup"/>
                    </m:oMathParaPr>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𝜆</m:t>
                          </m:r>
                        </m:e>
                        <m:sub>
                          <m:r>
                            <a:rPr lang="tr-TR" sz="1600" i="1" kern="100">
                              <a:solidFill>
                                <a:srgbClr val="000000"/>
                              </a:solidFill>
                              <a:effectLst/>
                              <a:latin typeface="Cambria Math" panose="02040503050406030204" pitchFamily="18" charset="0"/>
                              <a:ea typeface="Times New Roman" panose="02020603050405020304" pitchFamily="18" charset="0"/>
                            </a:rPr>
                            <m:t>𝑎</m:t>
                          </m:r>
                        </m:sub>
                      </m:sSub>
                      <m:r>
                        <a:rPr lang="tr-TR" sz="1600" i="1" kern="100">
                          <a:solidFill>
                            <a:srgbClr val="000000"/>
                          </a:solidFill>
                          <a:effectLst/>
                          <a:latin typeface="Cambria Math" panose="02040503050406030204" pitchFamily="18" charset="0"/>
                          <a:ea typeface="Times New Roman" panose="02020603050405020304" pitchFamily="18" charset="0"/>
                        </a:rPr>
                        <m:t>=2×</m:t>
                      </m:r>
                      <m:sSup>
                        <m:sSupPr>
                          <m:ctrlPr>
                            <a:rPr lang="tr-TR" sz="1600" i="1" kern="100">
                              <a:solidFill>
                                <a:srgbClr val="000000"/>
                              </a:solidFill>
                              <a:effectLst/>
                              <a:latin typeface="Cambria Math" panose="02040503050406030204" pitchFamily="18" charset="0"/>
                              <a:ea typeface="Aptos" panose="020B0004020202020204" pitchFamily="34" charset="0"/>
                            </a:rPr>
                          </m:ctrlPr>
                        </m:sSupPr>
                        <m:e>
                          <m:r>
                            <a:rPr lang="tr-TR" sz="1600" i="1" kern="100">
                              <a:solidFill>
                                <a:srgbClr val="000000"/>
                              </a:solidFill>
                              <a:effectLst/>
                              <a:latin typeface="Cambria Math" panose="02040503050406030204" pitchFamily="18" charset="0"/>
                              <a:ea typeface="Times New Roman" panose="02020603050405020304" pitchFamily="18" charset="0"/>
                            </a:rPr>
                            <m:t>10</m:t>
                          </m:r>
                        </m:e>
                        <m:sup>
                          <m:r>
                            <a:rPr lang="tr-TR" sz="1600" i="1" kern="100">
                              <a:solidFill>
                                <a:srgbClr val="000000"/>
                              </a:solidFill>
                              <a:effectLst/>
                              <a:latin typeface="Cambria Math" panose="02040503050406030204" pitchFamily="18" charset="0"/>
                              <a:ea typeface="Times New Roman" panose="02020603050405020304" pitchFamily="18" charset="0"/>
                            </a:rPr>
                            <m:t>−7</m:t>
                          </m:r>
                        </m:sup>
                      </m:sSup>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𝐼</m:t>
                          </m:r>
                        </m:e>
                        <m:sub>
                          <m:r>
                            <a:rPr lang="tr-TR" sz="1600" i="1" kern="100">
                              <a:solidFill>
                                <a:srgbClr val="000000"/>
                              </a:solidFill>
                              <a:effectLst/>
                              <a:latin typeface="Cambria Math" panose="02040503050406030204" pitchFamily="18" charset="0"/>
                              <a:ea typeface="Times New Roman" panose="02020603050405020304" pitchFamily="18" charset="0"/>
                            </a:rPr>
                            <m:t>𝑎</m:t>
                          </m:r>
                        </m:sub>
                      </m:sSub>
                      <m:r>
                        <a:rPr lang="tr-TR" sz="1600" i="1" kern="100">
                          <a:solidFill>
                            <a:srgbClr val="000000"/>
                          </a:solidFill>
                          <a:effectLst/>
                          <a:latin typeface="Cambria Math" panose="02040503050406030204" pitchFamily="18" charset="0"/>
                          <a:ea typeface="Times New Roman" panose="02020603050405020304" pitchFamily="18" charset="0"/>
                        </a:rPr>
                        <m:t>𝑙𝑛</m:t>
                      </m:r>
                      <m:f>
                        <m:fPr>
                          <m:ctrlPr>
                            <a:rPr lang="tr-TR" sz="1600" i="1" kern="100">
                              <a:solidFill>
                                <a:srgbClr val="000000"/>
                              </a:solidFill>
                              <a:effectLst/>
                              <a:latin typeface="Cambria Math" panose="02040503050406030204" pitchFamily="18" charset="0"/>
                              <a:ea typeface="Aptos" panose="020B0004020202020204" pitchFamily="34" charset="0"/>
                            </a:rPr>
                          </m:ctrlPr>
                        </m:fPr>
                        <m:num>
                          <m:rad>
                            <m:radPr>
                              <m:ctrlPr>
                                <a:rPr lang="tr-TR" sz="1600" i="1" kern="100">
                                  <a:solidFill>
                                    <a:srgbClr val="000000"/>
                                  </a:solidFill>
                                  <a:effectLst/>
                                  <a:latin typeface="Cambria Math" panose="02040503050406030204" pitchFamily="18" charset="0"/>
                                  <a:ea typeface="Aptos" panose="020B0004020202020204" pitchFamily="34" charset="0"/>
                                </a:rPr>
                              </m:ctrlPr>
                            </m:radPr>
                            <m:deg>
                              <m:r>
                                <a:rPr lang="tr-TR" sz="1600" i="1" kern="100">
                                  <a:solidFill>
                                    <a:srgbClr val="000000"/>
                                  </a:solidFill>
                                  <a:effectLst/>
                                  <a:latin typeface="Cambria Math" panose="02040503050406030204" pitchFamily="18" charset="0"/>
                                  <a:ea typeface="Times New Roman" panose="02020603050405020304" pitchFamily="18" charset="0"/>
                                </a:rPr>
                                <m:t>5</m:t>
                              </m:r>
                            </m:deg>
                            <m:e>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12</m:t>
                                  </m:r>
                                </m:sub>
                              </m:sSub>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23</m:t>
                                  </m:r>
                                </m:sub>
                              </m:sSub>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34</m:t>
                                  </m:r>
                                </m:sub>
                              </m:sSub>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45</m:t>
                                  </m:r>
                                </m:sub>
                              </m:sSub>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51</m:t>
                                  </m:r>
                                </m:sub>
                              </m:sSub>
                              <m:r>
                                <a:rPr lang="tr-TR" sz="1600" i="1" kern="100">
                                  <a:solidFill>
                                    <a:srgbClr val="000000"/>
                                  </a:solidFill>
                                  <a:effectLst/>
                                  <a:latin typeface="Cambria Math" panose="02040503050406030204" pitchFamily="18" charset="0"/>
                                  <a:ea typeface="Times New Roman" panose="02020603050405020304" pitchFamily="18" charset="0"/>
                                </a:rPr>
                                <m:t>)</m:t>
                              </m:r>
                            </m:e>
                          </m:rad>
                        </m:num>
                        <m:den>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𝑟</m:t>
                              </m:r>
                            </m:e>
                            <m:sub>
                              <m:r>
                                <a:rPr lang="tr-TR" sz="1600" i="1" kern="100">
                                  <a:solidFill>
                                    <a:srgbClr val="000000"/>
                                  </a:solidFill>
                                  <a:effectLst/>
                                  <a:latin typeface="Cambria Math" panose="02040503050406030204" pitchFamily="18" charset="0"/>
                                  <a:ea typeface="Times New Roman" panose="02020603050405020304" pitchFamily="18" charset="0"/>
                                </a:rPr>
                                <m:t>𝑎</m:t>
                              </m:r>
                            </m:sub>
                          </m:sSub>
                        </m:den>
                      </m:f>
                    </m:oMath>
                  </m:oMathPara>
                </a14:m>
                <a:endParaRPr lang="tr-TR" sz="16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6350" algn="just">
                  <a:lnSpc>
                    <a:spcPct val="110000"/>
                  </a:lnSpc>
                </a:pPr>
                <a:r>
                  <a:rPr lang="tr-TR" sz="1600" kern="100" dirty="0">
                    <a:solidFill>
                      <a:srgbClr val="000000"/>
                    </a:solidFill>
                    <a:effectLst/>
                    <a:ea typeface="Aptos" panose="020B0004020202020204" pitchFamily="34" charset="0"/>
                  </a:rPr>
                  <a:t>     </a:t>
                </a:r>
                <a14:m>
                  <m:oMath xmlns:m="http://schemas.openxmlformats.org/officeDocument/2006/math">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𝐿</m:t>
                        </m:r>
                      </m:e>
                      <m:sub>
                        <m:r>
                          <a:rPr lang="tr-TR" sz="1600" i="1" kern="100">
                            <a:solidFill>
                              <a:srgbClr val="000000"/>
                            </a:solidFill>
                            <a:effectLst/>
                            <a:latin typeface="Cambria Math" panose="02040503050406030204" pitchFamily="18" charset="0"/>
                            <a:ea typeface="Times New Roman" panose="02020603050405020304" pitchFamily="18" charset="0"/>
                          </a:rPr>
                          <m:t>𝑎</m:t>
                        </m:r>
                      </m:sub>
                    </m:sSub>
                    <m:r>
                      <a:rPr lang="tr-TR" sz="1600" i="1" kern="100">
                        <a:solidFill>
                          <a:srgbClr val="000000"/>
                        </a:solidFill>
                        <a:effectLst/>
                        <a:latin typeface="Cambria Math" panose="02040503050406030204" pitchFamily="18" charset="0"/>
                        <a:ea typeface="Times New Roman" panose="02020603050405020304" pitchFamily="18" charset="0"/>
                      </a:rPr>
                      <m:t>=2×</m:t>
                    </m:r>
                    <m:sSup>
                      <m:sSupPr>
                        <m:ctrlPr>
                          <a:rPr lang="tr-TR" sz="1600" i="1" kern="100">
                            <a:solidFill>
                              <a:srgbClr val="000000"/>
                            </a:solidFill>
                            <a:effectLst/>
                            <a:latin typeface="Cambria Math" panose="02040503050406030204" pitchFamily="18" charset="0"/>
                            <a:ea typeface="Aptos" panose="020B0004020202020204" pitchFamily="34" charset="0"/>
                          </a:rPr>
                        </m:ctrlPr>
                      </m:sSupPr>
                      <m:e>
                        <m:r>
                          <a:rPr lang="tr-TR" sz="1600" i="1" kern="100">
                            <a:solidFill>
                              <a:srgbClr val="000000"/>
                            </a:solidFill>
                            <a:effectLst/>
                            <a:latin typeface="Cambria Math" panose="02040503050406030204" pitchFamily="18" charset="0"/>
                            <a:ea typeface="Times New Roman" panose="02020603050405020304" pitchFamily="18" charset="0"/>
                          </a:rPr>
                          <m:t>10</m:t>
                        </m:r>
                      </m:e>
                      <m:sup>
                        <m:r>
                          <a:rPr lang="tr-TR" sz="1600" i="1" kern="100">
                            <a:solidFill>
                              <a:srgbClr val="000000"/>
                            </a:solidFill>
                            <a:effectLst/>
                            <a:latin typeface="Cambria Math" panose="02040503050406030204" pitchFamily="18" charset="0"/>
                            <a:ea typeface="Times New Roman" panose="02020603050405020304" pitchFamily="18" charset="0"/>
                          </a:rPr>
                          <m:t>−7</m:t>
                        </m:r>
                      </m:sup>
                    </m:sSup>
                    <m:r>
                      <a:rPr lang="tr-TR" sz="1600" i="1" kern="100">
                        <a:solidFill>
                          <a:srgbClr val="000000"/>
                        </a:solidFill>
                        <a:effectLst/>
                        <a:latin typeface="Cambria Math" panose="02040503050406030204" pitchFamily="18" charset="0"/>
                        <a:ea typeface="Times New Roman" panose="02020603050405020304" pitchFamily="18" charset="0"/>
                      </a:rPr>
                      <m:t>𝑙𝑛</m:t>
                    </m:r>
                    <m:f>
                      <m:fPr>
                        <m:ctrlPr>
                          <a:rPr lang="tr-TR" sz="1600" i="1" kern="100">
                            <a:solidFill>
                              <a:srgbClr val="000000"/>
                            </a:solidFill>
                            <a:effectLst/>
                            <a:latin typeface="Cambria Math" panose="02040503050406030204" pitchFamily="18" charset="0"/>
                            <a:ea typeface="Aptos" panose="020B0004020202020204" pitchFamily="34" charset="0"/>
                          </a:rPr>
                        </m:ctrlPr>
                      </m:fPr>
                      <m:num>
                        <m:rad>
                          <m:radPr>
                            <m:ctrlPr>
                              <a:rPr lang="tr-TR" sz="1600" i="1" kern="100">
                                <a:solidFill>
                                  <a:srgbClr val="000000"/>
                                </a:solidFill>
                                <a:effectLst/>
                                <a:latin typeface="Cambria Math" panose="02040503050406030204" pitchFamily="18" charset="0"/>
                                <a:ea typeface="Aptos" panose="020B0004020202020204" pitchFamily="34" charset="0"/>
                              </a:rPr>
                            </m:ctrlPr>
                          </m:radPr>
                          <m:deg>
                            <m:r>
                              <a:rPr lang="tr-TR" sz="1600" i="1" kern="100">
                                <a:solidFill>
                                  <a:srgbClr val="000000"/>
                                </a:solidFill>
                                <a:effectLst/>
                                <a:latin typeface="Cambria Math" panose="02040503050406030204" pitchFamily="18" charset="0"/>
                                <a:ea typeface="Times New Roman" panose="02020603050405020304" pitchFamily="18" charset="0"/>
                              </a:rPr>
                              <m:t>5</m:t>
                            </m:r>
                          </m:deg>
                          <m:e>
                            <m:r>
                              <a:rPr lang="tr-TR" sz="1600" i="1" kern="100">
                                <a:solidFill>
                                  <a:srgbClr val="000000"/>
                                </a:solidFill>
                                <a:effectLst/>
                                <a:latin typeface="Cambria Math" panose="02040503050406030204" pitchFamily="18" charset="0"/>
                                <a:ea typeface="Times New Roman" panose="02020603050405020304" pitchFamily="18" charset="0"/>
                              </a:rPr>
                              <m:t>(</m:t>
                            </m:r>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12</m:t>
                                </m:r>
                              </m:sub>
                            </m:sSub>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23</m:t>
                                </m:r>
                              </m:sub>
                            </m:sSub>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34</m:t>
                                </m:r>
                              </m:sub>
                            </m:sSub>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45</m:t>
                                </m:r>
                              </m:sub>
                            </m:sSub>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𝐷</m:t>
                                </m:r>
                              </m:e>
                              <m:sub>
                                <m:r>
                                  <a:rPr lang="tr-TR" sz="1600" i="1" kern="100">
                                    <a:solidFill>
                                      <a:srgbClr val="000000"/>
                                    </a:solidFill>
                                    <a:effectLst/>
                                    <a:latin typeface="Cambria Math" panose="02040503050406030204" pitchFamily="18" charset="0"/>
                                    <a:ea typeface="Times New Roman" panose="02020603050405020304" pitchFamily="18" charset="0"/>
                                  </a:rPr>
                                  <m:t>51</m:t>
                                </m:r>
                              </m:sub>
                            </m:sSub>
                            <m:r>
                              <a:rPr lang="tr-TR" sz="1600" i="1" kern="100">
                                <a:solidFill>
                                  <a:srgbClr val="000000"/>
                                </a:solidFill>
                                <a:effectLst/>
                                <a:latin typeface="Cambria Math" panose="02040503050406030204" pitchFamily="18" charset="0"/>
                                <a:ea typeface="Times New Roman" panose="02020603050405020304" pitchFamily="18" charset="0"/>
                              </a:rPr>
                              <m:t>)</m:t>
                            </m:r>
                          </m:e>
                        </m:rad>
                      </m:num>
                      <m:den>
                        <m:sSub>
                          <m:sSubPr>
                            <m:ctrlPr>
                              <a:rPr lang="tr-TR" sz="1600" i="1" kern="100">
                                <a:solidFill>
                                  <a:srgbClr val="000000"/>
                                </a:solidFill>
                                <a:effectLst/>
                                <a:latin typeface="Cambria Math" panose="02040503050406030204" pitchFamily="18" charset="0"/>
                                <a:ea typeface="Aptos" panose="020B0004020202020204" pitchFamily="34" charset="0"/>
                              </a:rPr>
                            </m:ctrlPr>
                          </m:sSubPr>
                          <m:e>
                            <m:r>
                              <a:rPr lang="tr-TR" sz="1600" i="1" kern="100">
                                <a:solidFill>
                                  <a:srgbClr val="000000"/>
                                </a:solidFill>
                                <a:effectLst/>
                                <a:latin typeface="Cambria Math" panose="02040503050406030204" pitchFamily="18" charset="0"/>
                                <a:ea typeface="Times New Roman" panose="02020603050405020304" pitchFamily="18" charset="0"/>
                              </a:rPr>
                              <m:t>𝑟</m:t>
                            </m:r>
                          </m:e>
                          <m:sub>
                            <m:r>
                              <a:rPr lang="tr-TR" sz="1600" i="1" kern="100">
                                <a:solidFill>
                                  <a:srgbClr val="000000"/>
                                </a:solidFill>
                                <a:effectLst/>
                                <a:latin typeface="Cambria Math" panose="02040503050406030204" pitchFamily="18" charset="0"/>
                                <a:ea typeface="Times New Roman" panose="02020603050405020304" pitchFamily="18" charset="0"/>
                              </a:rPr>
                              <m:t>𝑎</m:t>
                            </m:r>
                          </m:sub>
                        </m:sSub>
                      </m:den>
                    </m:f>
                    <m:r>
                      <a:rPr lang="tr-TR" sz="1600" i="1" kern="100">
                        <a:solidFill>
                          <a:srgbClr val="000000"/>
                        </a:solidFill>
                        <a:effectLst/>
                        <a:latin typeface="Cambria Math" panose="02040503050406030204" pitchFamily="18" charset="0"/>
                        <a:ea typeface="Times New Roman" panose="02020603050405020304" pitchFamily="18" charset="0"/>
                      </a:rPr>
                      <m:t>    </m:t>
                    </m:r>
                    <m:r>
                      <a:rPr lang="tr-TR" sz="1600" i="1" kern="100">
                        <a:solidFill>
                          <a:srgbClr val="000000"/>
                        </a:solidFill>
                        <a:effectLst/>
                        <a:latin typeface="Cambria Math" panose="02040503050406030204" pitchFamily="18" charset="0"/>
                        <a:ea typeface="Times New Roman" panose="02020603050405020304" pitchFamily="18" charset="0"/>
                      </a:rPr>
                      <m:t>𝐻</m:t>
                    </m:r>
                    <m:r>
                      <a:rPr lang="tr-TR" sz="1600" i="1" kern="100">
                        <a:solidFill>
                          <a:srgbClr val="000000"/>
                        </a:solidFill>
                        <a:effectLst/>
                        <a:latin typeface="Cambria Math" panose="02040503050406030204" pitchFamily="18" charset="0"/>
                        <a:ea typeface="Times New Roman" panose="02020603050405020304" pitchFamily="18" charset="0"/>
                      </a:rPr>
                      <m:t>/</m:t>
                    </m:r>
                    <m:r>
                      <a:rPr lang="tr-TR" sz="1600" i="1" kern="100">
                        <a:solidFill>
                          <a:srgbClr val="000000"/>
                        </a:solidFill>
                        <a:effectLst/>
                        <a:latin typeface="Cambria Math" panose="02040503050406030204" pitchFamily="18" charset="0"/>
                        <a:ea typeface="Times New Roman" panose="02020603050405020304" pitchFamily="18" charset="0"/>
                      </a:rPr>
                      <m:t>𝑚</m:t>
                    </m:r>
                  </m:oMath>
                </a14:m>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800" kern="100" dirty="0">
                    <a:solidFill>
                      <a:srgbClr val="000000"/>
                    </a:solidFill>
                    <a:effectLst/>
                    <a:latin typeface="Times New Roman" panose="02020603050405020304" pitchFamily="18" charset="0"/>
                    <a:ea typeface="Times New Roman" panose="02020603050405020304" pitchFamily="18" charset="0"/>
                  </a:rPr>
                  <a:t>		 </a:t>
                </a:r>
              </a:p>
            </p:txBody>
          </p:sp>
        </mc:Choice>
        <mc:Fallback xmlns="">
          <p:sp>
            <p:nvSpPr>
              <p:cNvPr id="7" name="Metin kutusu 6">
                <a:extLst>
                  <a:ext uri="{FF2B5EF4-FFF2-40B4-BE49-F238E27FC236}">
                    <a16:creationId xmlns:a16="http://schemas.microsoft.com/office/drawing/2014/main" id="{FE70AC53-F388-6FE1-1168-3F7A315D5174}"/>
                  </a:ext>
                </a:extLst>
              </p:cNvPr>
              <p:cNvSpPr txBox="1">
                <a:spLocks noRot="1" noChangeAspect="1" noMove="1" noResize="1" noEditPoints="1" noAdjustHandles="1" noChangeArrowheads="1" noChangeShapeType="1" noTextEdit="1"/>
              </p:cNvSpPr>
              <p:nvPr/>
            </p:nvSpPr>
            <p:spPr>
              <a:xfrm>
                <a:off x="6611736" y="2110151"/>
                <a:ext cx="5409266" cy="3783343"/>
              </a:xfrm>
              <a:prstGeom prst="rect">
                <a:avLst/>
              </a:prstGeom>
              <a:blipFill>
                <a:blip r:embed="rId4"/>
                <a:stretch>
                  <a:fillRect t="-161"/>
                </a:stretch>
              </a:blipFill>
            </p:spPr>
            <p:txBody>
              <a:bodyPr/>
              <a:lstStyle/>
              <a:p>
                <a:r>
                  <a:rPr lang="tr-TR">
                    <a:noFill/>
                  </a:rPr>
                  <a:t> </a:t>
                </a:r>
              </a:p>
            </p:txBody>
          </p:sp>
        </mc:Fallback>
      </mc:AlternateContent>
      <p:sp>
        <p:nvSpPr>
          <p:cNvPr id="8" name="Metin kutusu 7">
            <a:extLst>
              <a:ext uri="{FF2B5EF4-FFF2-40B4-BE49-F238E27FC236}">
                <a16:creationId xmlns:a16="http://schemas.microsoft.com/office/drawing/2014/main" id="{AA97EB51-041D-CE8E-B5A8-307386EA0D64}"/>
              </a:ext>
            </a:extLst>
          </p:cNvPr>
          <p:cNvSpPr txBox="1"/>
          <p:nvPr/>
        </p:nvSpPr>
        <p:spPr>
          <a:xfrm>
            <a:off x="170998" y="5611243"/>
            <a:ext cx="9047201" cy="891270"/>
          </a:xfrm>
          <a:prstGeom prst="rect">
            <a:avLst/>
          </a:prstGeom>
          <a:noFill/>
        </p:spPr>
        <p:txBody>
          <a:bodyPr wrap="square" rtlCol="0">
            <a:spAutoFit/>
          </a:bodyPr>
          <a:lstStyle/>
          <a:p>
            <a:pPr marL="736600" indent="-285750" algn="just">
              <a:lnSpc>
                <a:spcPct val="110000"/>
              </a:lnSpc>
              <a:spcAft>
                <a:spcPts val="25"/>
              </a:spcAft>
              <a:buFont typeface="Arial" panose="020B0604020202020204" pitchFamily="34" charset="0"/>
              <a:buChar char="•"/>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Eşkenar aralık için Beş Fazlı iletim hattının endüktansı, üç fazlı iletim hattının endüktansı ile aynı olacaktır. Ancak simetrik olmayan aralık için Beş Fazlı hattın endüktansı, üç fazlı hattın endüktansından daha az olacaktır.</a:t>
            </a:r>
          </a:p>
        </p:txBody>
      </p:sp>
      <p:sp>
        <p:nvSpPr>
          <p:cNvPr id="9" name="Metin kutusu 8">
            <a:extLst>
              <a:ext uri="{FF2B5EF4-FFF2-40B4-BE49-F238E27FC236}">
                <a16:creationId xmlns:a16="http://schemas.microsoft.com/office/drawing/2014/main" id="{58A5C261-52FE-CA32-3438-696CC2E9F999}"/>
              </a:ext>
            </a:extLst>
          </p:cNvPr>
          <p:cNvSpPr txBox="1"/>
          <p:nvPr/>
        </p:nvSpPr>
        <p:spPr>
          <a:xfrm>
            <a:off x="1132255" y="4906173"/>
            <a:ext cx="4041058" cy="620426"/>
          </a:xfrm>
          <a:prstGeom prst="rect">
            <a:avLst/>
          </a:prstGeom>
          <a:noFill/>
        </p:spPr>
        <p:txBody>
          <a:bodyPr wrap="square" rtlCol="0">
            <a:spAutoFit/>
          </a:bodyPr>
          <a:lstStyle/>
          <a:p>
            <a:pPr marL="6350" indent="-6350" algn="ctr">
              <a:lnSpc>
                <a:spcPct val="110000"/>
              </a:lnSpc>
              <a:spcAft>
                <a:spcPts val="1150"/>
              </a:spcAft>
            </a:pP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Beş fazlı </a:t>
            </a:r>
            <a:r>
              <a:rPr lang="tr-TR"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tr-T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emet iletkenli hattın transpoze çevrimi</a:t>
            </a:r>
          </a:p>
        </p:txBody>
      </p:sp>
    </p:spTree>
    <p:extLst>
      <p:ext uri="{BB962C8B-B14F-4D97-AF65-F5344CB8AC3E}">
        <p14:creationId xmlns:p14="http://schemas.microsoft.com/office/powerpoint/2010/main" val="15432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TotalTime>
  <Words>1858</Words>
  <Application>Microsoft Office PowerPoint</Application>
  <PresentationFormat>Geniş ekran</PresentationFormat>
  <Paragraphs>172</Paragraphs>
  <Slides>14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Aptos</vt:lpstr>
      <vt:lpstr>Aptos Display</vt:lpstr>
      <vt:lpstr>Arial</vt:lpstr>
      <vt:lpstr>Calibri</vt:lpstr>
      <vt:lpstr>Cambria Math</vt:lpstr>
      <vt:lpstr>Times New Roman</vt:lpstr>
      <vt:lpstr>Office Teması</vt:lpstr>
      <vt:lpstr>Güç Sistemlerinde Beş Fazlı İletim Hattı Modeli Tasarımı ve Entegrasyonu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DOĞA KESKİN</dc:creator>
  <cp:lastModifiedBy>DOĞA KESKİN</cp:lastModifiedBy>
  <cp:revision>20</cp:revision>
  <dcterms:created xsi:type="dcterms:W3CDTF">2024-09-17T20:16:20Z</dcterms:created>
  <dcterms:modified xsi:type="dcterms:W3CDTF">2024-09-29T11:48:21Z</dcterms:modified>
</cp:coreProperties>
</file>