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2" r:id="rId9"/>
    <p:sldId id="267" r:id="rId10"/>
    <p:sldId id="269" r:id="rId11"/>
    <p:sldId id="353" r:id="rId12"/>
    <p:sldId id="271" r:id="rId13"/>
    <p:sldId id="272" r:id="rId14"/>
    <p:sldId id="355" r:id="rId15"/>
    <p:sldId id="35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C2EAE8-90CB-44A5-908B-93E2B33B41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850" y="1333351"/>
            <a:ext cx="9780588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tr-T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E4A4029-7BCD-4E47-9169-A8D73DA7C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801994"/>
            <a:ext cx="1949740" cy="341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</a:t>
            </a:r>
            <a:endParaRPr lang="tr-TR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B6F0700-CAEC-445F-9F1A-CB3839B2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56227"/>
            <a:ext cx="4310033" cy="3657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solidFill>
                  <a:srgbClr val="D0351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325D5C-2324-40A1-2689-67B36D0B1628}"/>
              </a:ext>
            </a:extLst>
          </p:cNvPr>
          <p:cNvSpPr/>
          <p:nvPr userDrawn="1"/>
        </p:nvSpPr>
        <p:spPr>
          <a:xfrm>
            <a:off x="0" y="369105"/>
            <a:ext cx="451602" cy="310632"/>
          </a:xfrm>
          <a:prstGeom prst="rect">
            <a:avLst/>
          </a:prstGeom>
          <a:solidFill>
            <a:srgbClr val="D03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99841-2000-00F6-276E-34987803AE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442700" y="6642100"/>
            <a:ext cx="742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Hizmete Özel </a:t>
            </a:r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787414"/>
            <a:ext cx="11189110" cy="17921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Kullanıcı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Kaynaklı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Gelişmiş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Enerji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Kalitesi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Problemlerinin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Makine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Öğrenmesi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Metotlarıyla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Tespit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Edilmesi</a:t>
            </a:r>
            <a:endParaRPr lang="en-US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6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Dr. Onur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Enginar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Rabia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Şeyma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Güneş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Tugay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Eren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Güzelyol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Berkay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Emekli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Erman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Terciyanlı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Yiğit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Ahmet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Arıkök</a:t>
            </a:r>
            <a:br>
              <a:rPr lang="en-US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tr-TR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marası:0113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086838E-666A-41E1-5649-D18772B7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10" y="4063247"/>
            <a:ext cx="21082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1F02FD-431C-50D1-235A-853841CF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10" y="2638358"/>
            <a:ext cx="1818975" cy="4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EA6F139-9C9F-2701-6172-08841865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10" y="3032012"/>
            <a:ext cx="1246310" cy="9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A6ED-248F-DE63-A669-63C9FFFA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866134B7-BB43-FA61-6C70-1A9C041D24A2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A8438A72-AC9F-90D7-51DD-D0561EFE2A5E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46D98EC4-2627-4C93-E6B8-EA4CB9C4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4C292-BDAF-C7FE-7031-18905957794A}"/>
              </a:ext>
            </a:extLst>
          </p:cNvPr>
          <p:cNvSpPr txBox="1"/>
          <p:nvPr/>
        </p:nvSpPr>
        <p:spPr>
          <a:xfrm>
            <a:off x="525970" y="1801171"/>
            <a:ext cx="1164495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R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D50A63-7835-EDAD-2C3F-77A9F3884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71480"/>
              </p:ext>
            </p:extLst>
          </p:nvPr>
        </p:nvGraphicFramePr>
        <p:xfrm>
          <a:off x="1960122" y="1272495"/>
          <a:ext cx="6729359" cy="3211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340">
                  <a:extLst>
                    <a:ext uri="{9D8B030D-6E8A-4147-A177-3AD203B41FA5}">
                      <a16:colId xmlns:a16="http://schemas.microsoft.com/office/drawing/2014/main" val="3173887867"/>
                    </a:ext>
                  </a:extLst>
                </a:gridCol>
                <a:gridCol w="1064220">
                  <a:extLst>
                    <a:ext uri="{9D8B030D-6E8A-4147-A177-3AD203B41FA5}">
                      <a16:colId xmlns:a16="http://schemas.microsoft.com/office/drawing/2014/main" val="2273774396"/>
                    </a:ext>
                  </a:extLst>
                </a:gridCol>
                <a:gridCol w="1069981">
                  <a:extLst>
                    <a:ext uri="{9D8B030D-6E8A-4147-A177-3AD203B41FA5}">
                      <a16:colId xmlns:a16="http://schemas.microsoft.com/office/drawing/2014/main" val="1789211187"/>
                    </a:ext>
                  </a:extLst>
                </a:gridCol>
                <a:gridCol w="1249409">
                  <a:extLst>
                    <a:ext uri="{9D8B030D-6E8A-4147-A177-3AD203B41FA5}">
                      <a16:colId xmlns:a16="http://schemas.microsoft.com/office/drawing/2014/main" val="1276219895"/>
                    </a:ext>
                  </a:extLst>
                </a:gridCol>
                <a:gridCol w="1249409">
                  <a:extLst>
                    <a:ext uri="{9D8B030D-6E8A-4147-A177-3AD203B41FA5}">
                      <a16:colId xmlns:a16="http://schemas.microsoft.com/office/drawing/2014/main" val="4251960242"/>
                    </a:ext>
                  </a:extLst>
                </a:gridCol>
              </a:tblGrid>
              <a:tr h="1325463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Gerilim Çökmesi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Harmonik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Gerilim Dengesizliği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Olaysız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6786147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Olay Sayısı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102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400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139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>
                          <a:effectLst/>
                        </a:rPr>
                        <a:t>70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9859819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Doğru Tahmin Edilen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>
                          <a:effectLst/>
                        </a:rPr>
                        <a:t>96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>
                          <a:effectLst/>
                        </a:rPr>
                        <a:t>382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125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70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459381"/>
                  </a:ext>
                </a:extLst>
              </a:tr>
              <a:tr h="628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Yanlış</a:t>
                      </a:r>
                      <a:r>
                        <a:rPr lang="en-US" sz="1200" kern="0" dirty="0"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effectLst/>
                        </a:rPr>
                        <a:t>Tahmin</a:t>
                      </a:r>
                      <a:r>
                        <a:rPr lang="en-US" sz="1200" kern="0" dirty="0"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effectLst/>
                        </a:rPr>
                        <a:t>Edilen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>
                          <a:effectLst/>
                        </a:rPr>
                        <a:t>18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14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tr-TR" sz="1200" kern="0" dirty="0">
                          <a:effectLst/>
                        </a:rPr>
                        <a:t>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4917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33D14-62BA-1E8B-692C-C1996365A9B1}"/>
                  </a:ext>
                </a:extLst>
              </p:cNvPr>
              <p:cNvSpPr txBox="1"/>
              <p:nvPr/>
            </p:nvSpPr>
            <p:spPr>
              <a:xfrm>
                <a:off x="1960122" y="5252721"/>
                <a:ext cx="6131858" cy="66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𝐷𝑜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𝑟𝑢𝑙𝑢𝑘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𝑁𝑒𝑔𝑎𝑡𝑖𝑣𝑒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ı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𝑇𝑜𝑝𝑙𝑎𝑚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𝑇𝑎h𝑚𝑖𝑛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ı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833D14-62BA-1E8B-692C-C1996365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122" y="5252721"/>
                <a:ext cx="6131858" cy="665567"/>
              </a:xfrm>
              <a:prstGeom prst="rect">
                <a:avLst/>
              </a:prstGeom>
              <a:blipFill>
                <a:blip r:embed="rId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0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F619AD-7181-BFBB-46D6-C221189D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56227"/>
            <a:ext cx="7124950" cy="365791"/>
          </a:xfrm>
        </p:spPr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Sınıflanmış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Gerilim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Eğrileri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BBBE1-0C98-62C0-F348-D71C2702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20" y="1223285"/>
            <a:ext cx="3958055" cy="2511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DA1E1-5EEC-5B9E-EF50-BFEB8A10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19" y="1223285"/>
            <a:ext cx="4070991" cy="2511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B7C73-2870-76ED-F1DE-D6EAA062F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521" y="3790908"/>
            <a:ext cx="4070989" cy="2511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D081E3-6368-D9E9-6C87-ABEDA72F4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719" y="3790908"/>
            <a:ext cx="4070989" cy="251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7BD91-B242-2611-D824-BB0C98D69B0B}"/>
              </a:ext>
            </a:extLst>
          </p:cNvPr>
          <p:cNvSpPr txBox="1"/>
          <p:nvPr/>
        </p:nvSpPr>
        <p:spPr>
          <a:xfrm>
            <a:off x="632871" y="1400363"/>
            <a:ext cx="1272209" cy="171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tr-T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Olaysız Gerilim Eğrisi Sınıfı</a:t>
            </a:r>
            <a:endParaRPr lang="en-US" sz="1050" b="1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85527-CEFF-4013-6F45-2E463BD8440F}"/>
              </a:ext>
            </a:extLst>
          </p:cNvPr>
          <p:cNvSpPr txBox="1"/>
          <p:nvPr/>
        </p:nvSpPr>
        <p:spPr>
          <a:xfrm>
            <a:off x="632871" y="4160935"/>
            <a:ext cx="919848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tr-T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Gerilim Dengesizliği</a:t>
            </a:r>
            <a:endParaRPr lang="en-US" sz="1050" b="1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41F5A-D300-3E8F-35D7-7180610D4194}"/>
              </a:ext>
            </a:extLst>
          </p:cNvPr>
          <p:cNvSpPr txBox="1"/>
          <p:nvPr/>
        </p:nvSpPr>
        <p:spPr>
          <a:xfrm>
            <a:off x="9865510" y="2038411"/>
            <a:ext cx="2192025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tr-T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Harmonik Sebepli Gerilim Bozulması</a:t>
            </a:r>
            <a:endParaRPr lang="en-US" sz="1050" b="1" dirty="0">
              <a:solidFill>
                <a:srgbClr val="0F476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E5002-BDFA-ADBA-9EBF-0B4FE9F8D4F3}"/>
              </a:ext>
            </a:extLst>
          </p:cNvPr>
          <p:cNvSpPr txBox="1"/>
          <p:nvPr/>
        </p:nvSpPr>
        <p:spPr>
          <a:xfrm>
            <a:off x="9895301" y="4624620"/>
            <a:ext cx="27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Gerilim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Çökmesi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D0AD-46B9-9735-8150-3936885B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751E867B-3E77-4FCD-1697-5A280A62DCB1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FAC64560-CAEF-D114-5E15-69D44987DF0B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DDD9EAFB-1BE5-B671-B1DF-CF332CD8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9541B-F6CC-6BE5-B067-5636F83A4DB5}"/>
              </a:ext>
            </a:extLst>
          </p:cNvPr>
          <p:cNvSpPr txBox="1"/>
          <p:nvPr/>
        </p:nvSpPr>
        <p:spPr>
          <a:xfrm>
            <a:off x="525970" y="1801171"/>
            <a:ext cx="11644952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 çalışmada, güç kalitesi izleme cihazları tarafından kaydedilen güç kalitesi olaylarının sınıflandırılması için makine öğrenmesi tabanlı bir algoritma geliştirilmiştir.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Çalışma kapsamında, etiketsiz güç kalitesi olaylarının kümeleme yöntemi kullanılarak etiketlenmiştir.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Bunu takiben girdi verilerinin ön işlenmesi ile oluşturulan yeni girdi uzayının etiketli yeni veri seti ile birlikte </a:t>
            </a:r>
            <a:r>
              <a:rPr lang="tr-TR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konvolüsyonel</a:t>
            </a: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sinir ağı (CNN) modeliyle güç kalitesi olayları sınıflandırılmıştır.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7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22E1-76DE-20B7-86F3-FB1D4DC98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61D43996-8596-BA28-6521-6F1D963F7A63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13E26E11-C13B-5EF6-3C89-44F59E5269C6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8711D95D-C7E7-78B6-D7CC-AFED7A07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555EE-0901-7199-024B-5A9D5EA8956C}"/>
              </a:ext>
            </a:extLst>
          </p:cNvPr>
          <p:cNvSpPr txBox="1"/>
          <p:nvPr/>
        </p:nvSpPr>
        <p:spPr>
          <a:xfrm>
            <a:off x="525970" y="1801171"/>
            <a:ext cx="11644952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 eğitimi sürecinde, gerilim serilerinde gözlemlenen üç farklı güç kalitesi problemi ve problemsiz olaylar manuel olarak etiketlenmiştir.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İkinci aşamada, sorunlu olarak belirlenen seriler, S </a:t>
            </a:r>
            <a:r>
              <a:rPr lang="tr-TR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</a:t>
            </a: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kullanılarak zaman uzayına dönüştürülmüş ve model için giriş oluşturacak özellikler çıkarılmıştır.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 girdileri kullanan CNN sınıflandırma modeli, manuel olarak etiketlenmiş veriye kıyasla %94,46 doğruluk oranı elde etmiştir. Kaydedilen 711 olaydan 673’ü doğru bir şekilde tahmin edilmiştir.</a:t>
            </a:r>
            <a:endParaRPr lang="en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D228-7848-6E7F-D3E8-EF6CB066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FA5E52A4-9DAF-D31A-67C8-640EB8AAF480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822FDD39-666D-1CCC-D062-00F91B57EC83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F52D0B72-98AD-931D-67B6-BB7D4BEF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CE5BB-4C3E-3728-A826-8B8DDD3AB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3883"/>
          <a:stretch/>
        </p:blipFill>
        <p:spPr bwMode="auto">
          <a:xfrm>
            <a:off x="188170" y="1111081"/>
            <a:ext cx="9295422" cy="53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7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DD57-42C5-2524-3D30-3D0698D1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1ABBEB7A-A99C-4CC0-F616-19218C2F306E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466533F4-7143-2DF7-0261-588AD4CC9456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1D5F5EFA-D422-AA05-CDA3-96CDAA0E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Referanslar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0743B-38FF-D7B2-8B4C-3304BCF8900E}"/>
              </a:ext>
            </a:extLst>
          </p:cNvPr>
          <p:cNvSpPr txBox="1"/>
          <p:nvPr/>
        </p:nvSpPr>
        <p:spPr>
          <a:xfrm>
            <a:off x="525970" y="1801171"/>
            <a:ext cx="11644952" cy="419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Erişti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H., and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Yakup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Demir. "Automatic classification of power quality events and disturbances using wavelet transform and support vector machines." </a:t>
            </a:r>
            <a:r>
              <a:rPr lang="en-US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IET generation, transmission &amp; distribution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6, no. 10, 2012: 968-976.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Li,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Jinsong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Hao Liu,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Dengke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Wang, and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Tianshu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Bi. "Classification of power quality disturbance based on S-transform and convolution neural network." </a:t>
            </a:r>
            <a:r>
              <a:rPr lang="en-US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Frontiers in Energy Research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9, 2021: 708131.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Rodrigues, Wilson L.,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Fabbio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Borges, Antonio O. de Carvalho Filho, and Ricardo de AL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Rabelo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"A deep learning approach for the detection and classification of power quality disturbances with windowed signals." </a:t>
            </a:r>
            <a:r>
              <a:rPr lang="en-US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 Computer Science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2, 2021: 1-14.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Abdelsalam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Abdelazeem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A., Ahmed M.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Hassanin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Hany M. 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Hasanien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"</a:t>
            </a:r>
            <a:r>
              <a:rPr lang="en-US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Categorisation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power quality problems using long short‐term memory networks." </a:t>
            </a:r>
            <a:r>
              <a:rPr lang="en-US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IET Generation, Transmission &amp; Distribution</a:t>
            </a:r>
            <a:r>
              <a:rPr lang="en-US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15, no. 10, 2021: 1626-1639.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Literatür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DC6CC27D-E898-71A9-B529-5CFAB2FE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6830794" cy="697832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EEFBB-78DE-813D-C9A3-D845E7F6F882}"/>
              </a:ext>
            </a:extLst>
          </p:cNvPr>
          <p:cNvSpPr txBox="1"/>
          <p:nvPr/>
        </p:nvSpPr>
        <p:spPr>
          <a:xfrm>
            <a:off x="547048" y="1377887"/>
            <a:ext cx="11644952" cy="354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Güç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problemleri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şebekesinde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enerjisinin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kalitesini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etkileyen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durumları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enerjisi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elektriksel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düzgün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çalışabilmesi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frekans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dalga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biçiminin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sınırlar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kalmasını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gerektirir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Güç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problemleri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parametrelerdeki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sapmalar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çıkar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performansını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düşürebilir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hatta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arızalara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01A1-EC5A-732A-2899-E1C65BB5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8B2E3038-CB40-9213-666B-0A36B45B947D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E226A767-4587-A1F0-0BD2-12F925A6D8B0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9BE9A6-AD26-BED5-0974-BA6F20213588}"/>
              </a:ext>
            </a:extLst>
          </p:cNvPr>
          <p:cNvSpPr txBox="1"/>
          <p:nvPr/>
        </p:nvSpPr>
        <p:spPr>
          <a:xfrm>
            <a:off x="525970" y="1626382"/>
            <a:ext cx="11644952" cy="427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Düşmeleri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 Sags):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nominal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altına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düşmesi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devreye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girmesi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durumları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nedeniyle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oluşur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performansını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etkileyebilir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hassas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arızalanmasına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Yükselmeleri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 Swells):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nominal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üzerine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çıkması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şebekedeki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ani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değişimleri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durumlarında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görülür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aşırı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ısınma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yaratabilir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10C2E-DB75-A054-FC22-E37EB7B8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AE3B5B9-D234-A238-E979-FFC04629FCA8}"/>
              </a:ext>
            </a:extLst>
          </p:cNvPr>
          <p:cNvSpPr txBox="1">
            <a:spLocks/>
          </p:cNvSpPr>
          <p:nvPr/>
        </p:nvSpPr>
        <p:spPr>
          <a:xfrm>
            <a:off x="525970" y="413249"/>
            <a:ext cx="6830794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68BA6-0A31-FAE6-C0DD-814E4D686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1A2512AC-FAE8-89F2-0DC3-F37B4F45A621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A0652927-B84F-E95E-75FC-3B6EC7695B02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D614DB-AEEB-394E-01D2-FDD6D9AA7C2B}"/>
              </a:ext>
            </a:extLst>
          </p:cNvPr>
          <p:cNvSpPr txBox="1"/>
          <p:nvPr/>
        </p:nvSpPr>
        <p:spPr>
          <a:xfrm>
            <a:off x="525970" y="1626382"/>
            <a:ext cx="11644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Dalgaları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 Surges):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Ani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artışlarıdır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Yıldırım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çarpması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elektriksel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yüklerin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devreden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çıkması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arızalarıyla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tetiklenebilir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görmesine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bileşenlerin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yanmasına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Çökmeleri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 Flicker):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Gerilimde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düzensiz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dalgalanmalar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özellikle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ışıkların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titremesine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makinelerin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sürekli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devreye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girip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çıkması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oluşur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8CE5B7-75AD-A462-9C3E-F309B436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368B42-B8A1-6549-4B5F-C77DAC9E1463}"/>
              </a:ext>
            </a:extLst>
          </p:cNvPr>
          <p:cNvSpPr txBox="1">
            <a:spLocks/>
          </p:cNvSpPr>
          <p:nvPr/>
        </p:nvSpPr>
        <p:spPr>
          <a:xfrm>
            <a:off x="525970" y="413249"/>
            <a:ext cx="6830794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859B9-4C90-95AB-D840-6CA60084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F934E869-A942-1023-CD11-8D003D5F6337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39735184-092D-F696-EC97-258CBC827638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533D02-781B-F8D0-75B2-66DEAC3BB0A9}"/>
              </a:ext>
            </a:extLst>
          </p:cNvPr>
          <p:cNvSpPr txBox="1"/>
          <p:nvPr/>
        </p:nvSpPr>
        <p:spPr>
          <a:xfrm>
            <a:off x="525970" y="1626382"/>
            <a:ext cx="11644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Harmonikler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(Harmonics):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dalga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biçimindeki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bozulmalar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doğrusal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yükler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oluşturulur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güç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elektroniği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Harmonikler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aşırı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ısınma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verim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kaybı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arızalara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yol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Dengesizlikleri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(Voltage Imbalance):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fazlı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sistemlerde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fazlar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dengesiz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gerilimlerin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oluşmasıdır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Tek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fazlı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yüklerin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düzensiz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hatalı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bağlantılar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performansını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olumsuz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etkileyebilir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1BB5B261-603A-279A-4B94-BAB2F2FB93D6}"/>
              </a:ext>
            </a:extLst>
          </p:cNvPr>
          <p:cNvSpPr txBox="1">
            <a:spLocks/>
          </p:cNvSpPr>
          <p:nvPr/>
        </p:nvSpPr>
        <p:spPr>
          <a:xfrm>
            <a:off x="525970" y="413249"/>
            <a:ext cx="6830794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BEAF-CDF8-278D-B012-01406D182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417F78E4-AC6E-4957-3D3E-7403BA70B0B7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99F22AEE-B927-74EB-4A43-F39F0DC6FAB2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400A37-AD21-79AF-C1A5-61CAFCAA559C}"/>
              </a:ext>
            </a:extLst>
          </p:cNvPr>
          <p:cNvSpPr txBox="1"/>
          <p:nvPr/>
        </p:nvSpPr>
        <p:spPr>
          <a:xfrm>
            <a:off x="525970" y="1626382"/>
            <a:ext cx="11644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Frekans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Sapmaları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(Frequency Deviations):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şebekesinin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frekansının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 Hz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60 Hz)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süreli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sapmaları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jeneratörler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bozulduğunda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Cihazların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bozulmasına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hassas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aygıtların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hatalı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çalışmasına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Kesintiler</a:t>
            </a: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(Outages):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arzının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tamamen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durması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durumu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şebekesindeki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arızalar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aşırı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yüklenme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bakım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çalışmaları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sırasında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yaşanabilir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D83AFAA-560D-BCD6-7F6A-B7F00562B001}"/>
              </a:ext>
            </a:extLst>
          </p:cNvPr>
          <p:cNvSpPr txBox="1">
            <a:spLocks/>
          </p:cNvSpPr>
          <p:nvPr/>
        </p:nvSpPr>
        <p:spPr>
          <a:xfrm>
            <a:off x="525970" y="413249"/>
            <a:ext cx="6830794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Güç Kalitesi Problemleri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9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9361A-3825-8A62-7E71-2FB580ED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7B5523F8-3954-00D4-502C-263E5D1C6868}"/>
              </a:ext>
            </a:extLst>
          </p:cNvPr>
          <p:cNvSpPr txBox="1"/>
          <p:nvPr/>
        </p:nvSpPr>
        <p:spPr>
          <a:xfrm>
            <a:off x="6478740" y="2303467"/>
            <a:ext cx="434263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CNN-LSTM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KNN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Wavelet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Fourier</a:t>
            </a:r>
            <a:endParaRPr lang="en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4C082C2F-CCF1-15F0-18E0-C3E25FCEBCB0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41EDCA53-97E5-0647-9A96-ADD02EA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Literatür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736EC-5B83-8D26-80DD-101B08D7EE05}"/>
              </a:ext>
            </a:extLst>
          </p:cNvPr>
          <p:cNvSpPr txBox="1"/>
          <p:nvPr/>
        </p:nvSpPr>
        <p:spPr>
          <a:xfrm>
            <a:off x="2384984" y="2303467"/>
            <a:ext cx="295272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Karar Ağaçları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Le-Net</a:t>
            </a:r>
          </a:p>
        </p:txBody>
      </p:sp>
    </p:spTree>
    <p:extLst>
      <p:ext uri="{BB962C8B-B14F-4D97-AF65-F5344CB8AC3E}">
        <p14:creationId xmlns:p14="http://schemas.microsoft.com/office/powerpoint/2010/main" val="63712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B5327-ADF6-07E7-56B7-A6C8818D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677174F4-22F3-81C2-76D3-D5435A2FF405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D0A10A21-24A9-7813-AE7B-D1E7B415C96D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45B7B590-0626-D271-4364-1CFAB753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ED983-1335-5018-1E53-AF41A8F5B88C}"/>
              </a:ext>
            </a:extLst>
          </p:cNvPr>
          <p:cNvSpPr txBox="1"/>
          <p:nvPr/>
        </p:nvSpPr>
        <p:spPr>
          <a:xfrm>
            <a:off x="525970" y="1801171"/>
            <a:ext cx="1164495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R" sz="2400" dirty="0"/>
          </a:p>
        </p:txBody>
      </p:sp>
      <p:pic>
        <p:nvPicPr>
          <p:cNvPr id="3" name="Picture 2" descr="A diagram of a software development process&#10;&#10;Description automatically generated">
            <a:extLst>
              <a:ext uri="{FF2B5EF4-FFF2-40B4-BE49-F238E27FC236}">
                <a16:creationId xmlns:a16="http://schemas.microsoft.com/office/drawing/2014/main" id="{7FC132AD-1E9C-6768-89A2-3A671BDCB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9" y="1181099"/>
            <a:ext cx="6900876" cy="518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88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941</Words>
  <Application>Microsoft Office PowerPoint</Application>
  <PresentationFormat>Geniş ekran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Times New Roman</vt:lpstr>
      <vt:lpstr>Verdana</vt:lpstr>
      <vt:lpstr>Office Teması</vt:lpstr>
      <vt:lpstr>Kullanıcı Kaynaklı Gelişmiş Enerji Kalitesi Problemlerinin Makine Öğrenmesi Metotlarıyla Tespit Edilmesi</vt:lpstr>
      <vt:lpstr>İçindekiler</vt:lpstr>
      <vt:lpstr>Güç Kalitesi Problemleri</vt:lpstr>
      <vt:lpstr>PowerPoint Sunusu</vt:lpstr>
      <vt:lpstr>PowerPoint Sunusu</vt:lpstr>
      <vt:lpstr>PowerPoint Sunusu</vt:lpstr>
      <vt:lpstr>PowerPoint Sunusu</vt:lpstr>
      <vt:lpstr>Literatür</vt:lpstr>
      <vt:lpstr>Yöntem</vt:lpstr>
      <vt:lpstr>Sonuçlar</vt:lpstr>
      <vt:lpstr>Sınıflanmış Gerilim Eğrileri</vt:lpstr>
      <vt:lpstr>Sonuçlar</vt:lpstr>
      <vt:lpstr>Sonuçlar</vt:lpstr>
      <vt:lpstr>Sonuçlar</vt:lpstr>
      <vt:lpstr>Referanslar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AYTEN SÜMER</cp:lastModifiedBy>
  <cp:revision>13</cp:revision>
  <dcterms:created xsi:type="dcterms:W3CDTF">2024-08-08T07:03:42Z</dcterms:created>
  <dcterms:modified xsi:type="dcterms:W3CDTF">2024-09-24T12:42:13Z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9ce75a-945b-429a-90af-c1a3517eca2b_Enabled">
    <vt:lpwstr>true</vt:lpwstr>
  </property>
  <property fmtid="{D5CDD505-2E9C-101B-9397-08002B2CF9AE}" pid="3" name="MSIP_Label_f49ce75a-945b-429a-90af-c1a3517eca2b_SetDate">
    <vt:lpwstr>2024-09-20T17:19:44Z</vt:lpwstr>
  </property>
  <property fmtid="{D5CDD505-2E9C-101B-9397-08002B2CF9AE}" pid="4" name="MSIP_Label_f49ce75a-945b-429a-90af-c1a3517eca2b_Method">
    <vt:lpwstr>Privileged</vt:lpwstr>
  </property>
  <property fmtid="{D5CDD505-2E9C-101B-9397-08002B2CF9AE}" pid="5" name="MSIP_Label_f49ce75a-945b-429a-90af-c1a3517eca2b_Name">
    <vt:lpwstr>Hizmete Özel</vt:lpwstr>
  </property>
  <property fmtid="{D5CDD505-2E9C-101B-9397-08002B2CF9AE}" pid="6" name="MSIP_Label_f49ce75a-945b-429a-90af-c1a3517eca2b_SiteId">
    <vt:lpwstr>2c6d33c0-d62b-4623-b965-c88a0515e03c</vt:lpwstr>
  </property>
  <property fmtid="{D5CDD505-2E9C-101B-9397-08002B2CF9AE}" pid="7" name="MSIP_Label_f49ce75a-945b-429a-90af-c1a3517eca2b_ActionId">
    <vt:lpwstr>ffdd1929-da18-4b09-9fc3-227e533863ee</vt:lpwstr>
  </property>
  <property fmtid="{D5CDD505-2E9C-101B-9397-08002B2CF9AE}" pid="8" name="MSIP_Label_f49ce75a-945b-429a-90af-c1a3517eca2b_ContentBits">
    <vt:lpwstr>2</vt:lpwstr>
  </property>
  <property fmtid="{D5CDD505-2E9C-101B-9397-08002B2CF9AE}" pid="9" name="ClassificationContentMarkingFooterLocations">
    <vt:lpwstr>Office Teması:8</vt:lpwstr>
  </property>
  <property fmtid="{D5CDD505-2E9C-101B-9397-08002B2CF9AE}" pid="10" name="ClassificationContentMarkingFooterText">
    <vt:lpwstr>Hizmete Özel </vt:lpwstr>
  </property>
</Properties>
</file>